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4" r:id="rId3"/>
    <p:sldId id="307" r:id="rId4"/>
    <p:sldId id="309" r:id="rId5"/>
    <p:sldId id="279" r:id="rId6"/>
    <p:sldId id="310" r:id="rId7"/>
    <p:sldId id="295" r:id="rId8"/>
    <p:sldId id="294" r:id="rId9"/>
    <p:sldId id="312" r:id="rId10"/>
    <p:sldId id="313" r:id="rId11"/>
    <p:sldId id="316" r:id="rId12"/>
    <p:sldId id="314" r:id="rId13"/>
    <p:sldId id="350" r:id="rId14"/>
    <p:sldId id="351" r:id="rId15"/>
    <p:sldId id="354" r:id="rId16"/>
    <p:sldId id="355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86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096713"/>
    <a:srgbClr val="FFFF00"/>
    <a:srgbClr val="0000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96" autoAdjust="0"/>
  </p:normalViewPr>
  <p:slideViewPr>
    <p:cSldViewPr>
      <p:cViewPr varScale="1">
        <p:scale>
          <a:sx n="118" d="100"/>
          <a:sy n="11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6D9F9-7C44-4D2F-8726-E5B5467E0BD9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389CD9-432C-4623-8B69-93B4B98A524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b="1" dirty="0"/>
            <a:t>2023-2024 навчальний рік</a:t>
          </a:r>
          <a:endParaRPr lang="ru-RU" sz="1800" b="1" dirty="0"/>
        </a:p>
      </dgm:t>
    </dgm:pt>
    <dgm:pt modelId="{EBD119A8-E6EF-4537-BE27-93AAC505F4A3}" type="parTrans" cxnId="{CF23F9AA-D59D-48CC-B764-E194A184E905}">
      <dgm:prSet/>
      <dgm:spPr/>
      <dgm:t>
        <a:bodyPr/>
        <a:lstStyle/>
        <a:p>
          <a:endParaRPr lang="ru-RU"/>
        </a:p>
      </dgm:t>
    </dgm:pt>
    <dgm:pt modelId="{5F891789-A563-4370-9528-3C2ED603B643}" type="sibTrans" cxnId="{CF23F9AA-D59D-48CC-B764-E194A184E905}">
      <dgm:prSet/>
      <dgm:spPr/>
      <dgm:t>
        <a:bodyPr/>
        <a:lstStyle/>
        <a:p>
          <a:endParaRPr lang="ru-RU"/>
        </a:p>
      </dgm:t>
    </dgm:pt>
    <dgm:pt modelId="{13631DCC-B192-4B47-9F65-E4852C68B6A7}">
      <dgm:prSet phldrT="[Текст]" custT="1"/>
      <dgm:spPr/>
      <dgm:t>
        <a:bodyPr/>
        <a:lstStyle/>
        <a:p>
          <a:r>
            <a:rPr lang="uk-UA" sz="1600" b="1" dirty="0"/>
            <a:t>Завершення</a:t>
          </a:r>
        </a:p>
        <a:p>
          <a:r>
            <a:rPr lang="uk-UA" sz="1600" b="1"/>
            <a:t>28 </a:t>
          </a:r>
          <a:r>
            <a:rPr lang="uk-UA" sz="1600" b="1" dirty="0"/>
            <a:t>червня 2024</a:t>
          </a:r>
          <a:endParaRPr lang="ru-RU" sz="1600" b="1" dirty="0"/>
        </a:p>
      </dgm:t>
    </dgm:pt>
    <dgm:pt modelId="{CE5CA728-7F0F-49FF-8576-8BD646A063F7}" type="parTrans" cxnId="{A420E8B6-DFEE-43AC-998F-7BBE05F6A077}">
      <dgm:prSet/>
      <dgm:spPr/>
      <dgm:t>
        <a:bodyPr/>
        <a:lstStyle/>
        <a:p>
          <a:endParaRPr lang="ru-RU"/>
        </a:p>
      </dgm:t>
    </dgm:pt>
    <dgm:pt modelId="{A642BFE1-BCB1-41C3-9FFD-5AD057A687B2}" type="sibTrans" cxnId="{A420E8B6-DFEE-43AC-998F-7BBE05F6A077}">
      <dgm:prSet/>
      <dgm:spPr/>
      <dgm:t>
        <a:bodyPr/>
        <a:lstStyle/>
        <a:p>
          <a:endParaRPr lang="ru-RU"/>
        </a:p>
      </dgm:t>
    </dgm:pt>
    <dgm:pt modelId="{1FF5A49F-EAC3-4F56-BF0B-7E39C2A1EA2C}">
      <dgm:prSet phldrT="[Текст]" custT="1"/>
      <dgm:spPr/>
      <dgm:t>
        <a:bodyPr/>
        <a:lstStyle/>
        <a:p>
          <a:r>
            <a:rPr lang="uk-UA" sz="1600" b="1" dirty="0"/>
            <a:t>Початок </a:t>
          </a:r>
        </a:p>
        <a:p>
          <a:r>
            <a:rPr lang="uk-UA" sz="1600" b="1" dirty="0"/>
            <a:t>1 вересня 2023 </a:t>
          </a:r>
          <a:endParaRPr lang="ru-RU" sz="1600" b="1" dirty="0"/>
        </a:p>
      </dgm:t>
    </dgm:pt>
    <dgm:pt modelId="{3EBB96BD-E8D8-4974-A73C-2F460FE50D36}" type="parTrans" cxnId="{C1D44192-0D04-4300-A9B6-1F779C8733A7}">
      <dgm:prSet/>
      <dgm:spPr/>
      <dgm:t>
        <a:bodyPr/>
        <a:lstStyle/>
        <a:p>
          <a:endParaRPr lang="ru-RU"/>
        </a:p>
      </dgm:t>
    </dgm:pt>
    <dgm:pt modelId="{84F4803C-B04C-486D-AC4F-E38BB10EC510}" type="sibTrans" cxnId="{C1D44192-0D04-4300-A9B6-1F779C8733A7}">
      <dgm:prSet/>
      <dgm:spPr/>
      <dgm:t>
        <a:bodyPr/>
        <a:lstStyle/>
        <a:p>
          <a:endParaRPr lang="ru-RU"/>
        </a:p>
      </dgm:t>
    </dgm:pt>
    <dgm:pt modelId="{361101F7-6E41-465E-A6E6-E30B5E9E6014}" type="pres">
      <dgm:prSet presAssocID="{0E36D9F9-7C44-4D2F-8726-E5B5467E0B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8AC04A-86DF-4ED6-BEB7-E5A61A0133F3}" type="pres">
      <dgm:prSet presAssocID="{F0389CD9-432C-4623-8B69-93B4B98A5249}" presName="singleCycle" presStyleCnt="0"/>
      <dgm:spPr/>
    </dgm:pt>
    <dgm:pt modelId="{6107A320-0D3E-4F16-B165-D8CA6403EB22}" type="pres">
      <dgm:prSet presAssocID="{F0389CD9-432C-4623-8B69-93B4B98A5249}" presName="singleCenter" presStyleLbl="node1" presStyleIdx="0" presStyleCnt="3" custScaleX="252289" custScaleY="68806" custLinFactNeighborX="1778" custLinFactNeighborY="-3901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4C0FDC8-2D77-450E-A888-CAE34277B94D}" type="pres">
      <dgm:prSet presAssocID="{CE5CA728-7F0F-49FF-8576-8BD646A063F7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98C9FBE-9E38-4418-8E1C-1A28AF00BC0F}" type="pres">
      <dgm:prSet presAssocID="{13631DCC-B192-4B47-9F65-E4852C68B6A7}" presName="text0" presStyleLbl="node1" presStyleIdx="1" presStyleCnt="3" custScaleX="342950" custScaleY="131074" custRadScaleRad="109866" custRadScaleInc="105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9244F-B3E4-4459-B2BB-2E6E4EF60301}" type="pres">
      <dgm:prSet presAssocID="{3EBB96BD-E8D8-4974-A73C-2F460FE50D36}" presName="Name56" presStyleLbl="parChTrans1D2" presStyleIdx="1" presStyleCnt="2"/>
      <dgm:spPr/>
      <dgm:t>
        <a:bodyPr/>
        <a:lstStyle/>
        <a:p>
          <a:endParaRPr lang="ru-RU"/>
        </a:p>
      </dgm:t>
    </dgm:pt>
    <dgm:pt modelId="{3AD623AA-BE28-41D2-ABB4-90E05D1E27E0}" type="pres">
      <dgm:prSet presAssocID="{1FF5A49F-EAC3-4F56-BF0B-7E39C2A1EA2C}" presName="text0" presStyleLbl="node1" presStyleIdx="2" presStyleCnt="3" custScaleX="322379" custScaleY="141083" custRadScaleRad="68795" custRadScaleInc="89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A1AD4-2346-4385-8CAC-6BF7FBB51BE0}" type="presOf" srcId="{3EBB96BD-E8D8-4974-A73C-2F460FE50D36}" destId="{C379244F-B3E4-4459-B2BB-2E6E4EF60301}" srcOrd="0" destOrd="0" presId="urn:microsoft.com/office/officeart/2008/layout/RadialCluster"/>
    <dgm:cxn modelId="{7223DB5B-557B-48F9-8711-96FEDA032520}" type="presOf" srcId="{F0389CD9-432C-4623-8B69-93B4B98A5249}" destId="{6107A320-0D3E-4F16-B165-D8CA6403EB22}" srcOrd="0" destOrd="0" presId="urn:microsoft.com/office/officeart/2008/layout/RadialCluster"/>
    <dgm:cxn modelId="{BF3EC2F9-E337-4078-91C4-D512D0B33A1D}" type="presOf" srcId="{13631DCC-B192-4B47-9F65-E4852C68B6A7}" destId="{098C9FBE-9E38-4418-8E1C-1A28AF00BC0F}" srcOrd="0" destOrd="0" presId="urn:microsoft.com/office/officeart/2008/layout/RadialCluster"/>
    <dgm:cxn modelId="{C8B646A6-2D80-4C8E-B6D3-3F291885BCC6}" type="presOf" srcId="{0E36D9F9-7C44-4D2F-8726-E5B5467E0BD9}" destId="{361101F7-6E41-465E-A6E6-E30B5E9E6014}" srcOrd="0" destOrd="0" presId="urn:microsoft.com/office/officeart/2008/layout/RadialCluster"/>
    <dgm:cxn modelId="{908DE10E-A05B-4585-BCAE-26CC1AC88200}" type="presOf" srcId="{1FF5A49F-EAC3-4F56-BF0B-7E39C2A1EA2C}" destId="{3AD623AA-BE28-41D2-ABB4-90E05D1E27E0}" srcOrd="0" destOrd="0" presId="urn:microsoft.com/office/officeart/2008/layout/RadialCluster"/>
    <dgm:cxn modelId="{C1D44192-0D04-4300-A9B6-1F779C8733A7}" srcId="{F0389CD9-432C-4623-8B69-93B4B98A5249}" destId="{1FF5A49F-EAC3-4F56-BF0B-7E39C2A1EA2C}" srcOrd="1" destOrd="0" parTransId="{3EBB96BD-E8D8-4974-A73C-2F460FE50D36}" sibTransId="{84F4803C-B04C-486D-AC4F-E38BB10EC510}"/>
    <dgm:cxn modelId="{CF23F9AA-D59D-48CC-B764-E194A184E905}" srcId="{0E36D9F9-7C44-4D2F-8726-E5B5467E0BD9}" destId="{F0389CD9-432C-4623-8B69-93B4B98A5249}" srcOrd="0" destOrd="0" parTransId="{EBD119A8-E6EF-4537-BE27-93AAC505F4A3}" sibTransId="{5F891789-A563-4370-9528-3C2ED603B643}"/>
    <dgm:cxn modelId="{DCA03392-3AA2-4CBB-989D-1B8565640A79}" type="presOf" srcId="{CE5CA728-7F0F-49FF-8576-8BD646A063F7}" destId="{D4C0FDC8-2D77-450E-A888-CAE34277B94D}" srcOrd="0" destOrd="0" presId="urn:microsoft.com/office/officeart/2008/layout/RadialCluster"/>
    <dgm:cxn modelId="{A420E8B6-DFEE-43AC-998F-7BBE05F6A077}" srcId="{F0389CD9-432C-4623-8B69-93B4B98A5249}" destId="{13631DCC-B192-4B47-9F65-E4852C68B6A7}" srcOrd="0" destOrd="0" parTransId="{CE5CA728-7F0F-49FF-8576-8BD646A063F7}" sibTransId="{A642BFE1-BCB1-41C3-9FFD-5AD057A687B2}"/>
    <dgm:cxn modelId="{0E767B3B-2663-41B3-BB50-C8B7B03AC282}" type="presParOf" srcId="{361101F7-6E41-465E-A6E6-E30B5E9E6014}" destId="{398AC04A-86DF-4ED6-BEB7-E5A61A0133F3}" srcOrd="0" destOrd="0" presId="urn:microsoft.com/office/officeart/2008/layout/RadialCluster"/>
    <dgm:cxn modelId="{765F09FC-3B11-43F0-979A-91EDE6057920}" type="presParOf" srcId="{398AC04A-86DF-4ED6-BEB7-E5A61A0133F3}" destId="{6107A320-0D3E-4F16-B165-D8CA6403EB22}" srcOrd="0" destOrd="0" presId="urn:microsoft.com/office/officeart/2008/layout/RadialCluster"/>
    <dgm:cxn modelId="{7A7CA08B-E4B6-401B-89E0-12844A0AD9E4}" type="presParOf" srcId="{398AC04A-86DF-4ED6-BEB7-E5A61A0133F3}" destId="{D4C0FDC8-2D77-450E-A888-CAE34277B94D}" srcOrd="1" destOrd="0" presId="urn:microsoft.com/office/officeart/2008/layout/RadialCluster"/>
    <dgm:cxn modelId="{6083D10E-9F9C-4622-97E1-B33BA70D013A}" type="presParOf" srcId="{398AC04A-86DF-4ED6-BEB7-E5A61A0133F3}" destId="{098C9FBE-9E38-4418-8E1C-1A28AF00BC0F}" srcOrd="2" destOrd="0" presId="urn:microsoft.com/office/officeart/2008/layout/RadialCluster"/>
    <dgm:cxn modelId="{42D6823F-C5D9-4039-BBD2-060163D46D39}" type="presParOf" srcId="{398AC04A-86DF-4ED6-BEB7-E5A61A0133F3}" destId="{C379244F-B3E4-4459-B2BB-2E6E4EF60301}" srcOrd="3" destOrd="0" presId="urn:microsoft.com/office/officeart/2008/layout/RadialCluster"/>
    <dgm:cxn modelId="{EDC7426C-F6AD-4D52-A946-E4449B9099FA}" type="presParOf" srcId="{398AC04A-86DF-4ED6-BEB7-E5A61A0133F3}" destId="{3AD623AA-BE28-41D2-ABB4-90E05D1E27E0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6D9F9-7C44-4D2F-8726-E5B5467E0BD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0389CD9-432C-4623-8B69-93B4B98A5249}">
      <dgm:prSet phldrT="[Текст]"/>
      <dgm:spPr/>
      <dgm:t>
        <a:bodyPr/>
        <a:lstStyle/>
        <a:p>
          <a:r>
            <a:rPr lang="uk-UA" b="1" dirty="0"/>
            <a:t>Форми організації освітнього процесу</a:t>
          </a:r>
          <a:endParaRPr lang="ru-RU" b="1" dirty="0"/>
        </a:p>
      </dgm:t>
    </dgm:pt>
    <dgm:pt modelId="{EBD119A8-E6EF-4537-BE27-93AAC505F4A3}" type="parTrans" cxnId="{CF23F9AA-D59D-48CC-B764-E194A184E905}">
      <dgm:prSet/>
      <dgm:spPr/>
      <dgm:t>
        <a:bodyPr/>
        <a:lstStyle/>
        <a:p>
          <a:endParaRPr lang="ru-RU"/>
        </a:p>
      </dgm:t>
    </dgm:pt>
    <dgm:pt modelId="{5F891789-A563-4370-9528-3C2ED603B643}" type="sibTrans" cxnId="{CF23F9AA-D59D-48CC-B764-E194A184E905}">
      <dgm:prSet/>
      <dgm:spPr/>
      <dgm:t>
        <a:bodyPr/>
        <a:lstStyle/>
        <a:p>
          <a:endParaRPr lang="ru-RU"/>
        </a:p>
      </dgm:t>
    </dgm:pt>
    <dgm:pt modelId="{D37A05D3-5C0D-4B42-839F-0A885D41CE5E}">
      <dgm:prSet phldrT="[Текст]"/>
      <dgm:spPr>
        <a:solidFill>
          <a:srgbClr val="7030A0">
            <a:alpha val="76667"/>
          </a:srgbClr>
        </a:solidFill>
      </dgm:spPr>
      <dgm:t>
        <a:bodyPr/>
        <a:lstStyle/>
        <a:p>
          <a:r>
            <a:rPr lang="uk-UA" dirty="0"/>
            <a:t>очна</a:t>
          </a:r>
          <a:endParaRPr lang="ru-RU" dirty="0"/>
        </a:p>
      </dgm:t>
    </dgm:pt>
    <dgm:pt modelId="{99C3809E-3CCD-46E2-8830-B482CB1AA22C}" type="parTrans" cxnId="{D4BE4C89-D67A-41C8-85EC-4FC45754C47F}">
      <dgm:prSet/>
      <dgm:spPr/>
      <dgm:t>
        <a:bodyPr/>
        <a:lstStyle/>
        <a:p>
          <a:endParaRPr lang="ru-RU"/>
        </a:p>
      </dgm:t>
    </dgm:pt>
    <dgm:pt modelId="{CA91461B-9290-4B70-81CC-6970B63F2FCA}" type="sibTrans" cxnId="{D4BE4C89-D67A-41C8-85EC-4FC45754C47F}">
      <dgm:prSet/>
      <dgm:spPr/>
      <dgm:t>
        <a:bodyPr/>
        <a:lstStyle/>
        <a:p>
          <a:endParaRPr lang="ru-RU"/>
        </a:p>
      </dgm:t>
    </dgm:pt>
    <dgm:pt modelId="{13631DCC-B192-4B47-9F65-E4852C68B6A7}">
      <dgm:prSet phldrT="[Текст]"/>
      <dgm:spPr>
        <a:solidFill>
          <a:srgbClr val="C00000">
            <a:alpha val="63333"/>
          </a:srgbClr>
        </a:solidFill>
      </dgm:spPr>
      <dgm:t>
        <a:bodyPr/>
        <a:lstStyle/>
        <a:p>
          <a:r>
            <a:rPr lang="uk-UA" dirty="0"/>
            <a:t>змішана</a:t>
          </a:r>
          <a:endParaRPr lang="ru-RU" dirty="0"/>
        </a:p>
      </dgm:t>
    </dgm:pt>
    <dgm:pt modelId="{CE5CA728-7F0F-49FF-8576-8BD646A063F7}" type="parTrans" cxnId="{A420E8B6-DFEE-43AC-998F-7BBE05F6A077}">
      <dgm:prSet/>
      <dgm:spPr/>
      <dgm:t>
        <a:bodyPr/>
        <a:lstStyle/>
        <a:p>
          <a:endParaRPr lang="ru-RU"/>
        </a:p>
      </dgm:t>
    </dgm:pt>
    <dgm:pt modelId="{A642BFE1-BCB1-41C3-9FFD-5AD057A687B2}" type="sibTrans" cxnId="{A420E8B6-DFEE-43AC-998F-7BBE05F6A077}">
      <dgm:prSet/>
      <dgm:spPr/>
      <dgm:t>
        <a:bodyPr/>
        <a:lstStyle/>
        <a:p>
          <a:endParaRPr lang="ru-RU"/>
        </a:p>
      </dgm:t>
    </dgm:pt>
    <dgm:pt modelId="{1FF5A49F-EAC3-4F56-BF0B-7E39C2A1EA2C}">
      <dgm:prSet phldrT="[Текст]"/>
      <dgm:spPr>
        <a:solidFill>
          <a:srgbClr val="0083E6">
            <a:alpha val="49804"/>
          </a:srgbClr>
        </a:solidFill>
      </dgm:spPr>
      <dgm:t>
        <a:bodyPr/>
        <a:lstStyle/>
        <a:p>
          <a:r>
            <a:rPr lang="uk-UA" dirty="0"/>
            <a:t>дистанційна</a:t>
          </a:r>
          <a:endParaRPr lang="ru-RU" dirty="0"/>
        </a:p>
      </dgm:t>
    </dgm:pt>
    <dgm:pt modelId="{3EBB96BD-E8D8-4974-A73C-2F460FE50D36}" type="parTrans" cxnId="{C1D44192-0D04-4300-A9B6-1F779C8733A7}">
      <dgm:prSet/>
      <dgm:spPr/>
      <dgm:t>
        <a:bodyPr/>
        <a:lstStyle/>
        <a:p>
          <a:endParaRPr lang="ru-RU"/>
        </a:p>
      </dgm:t>
    </dgm:pt>
    <dgm:pt modelId="{84F4803C-B04C-486D-AC4F-E38BB10EC510}" type="sibTrans" cxnId="{C1D44192-0D04-4300-A9B6-1F779C8733A7}">
      <dgm:prSet/>
      <dgm:spPr/>
      <dgm:t>
        <a:bodyPr/>
        <a:lstStyle/>
        <a:p>
          <a:endParaRPr lang="ru-RU"/>
        </a:p>
      </dgm:t>
    </dgm:pt>
    <dgm:pt modelId="{361101F7-6E41-465E-A6E6-E30B5E9E6014}" type="pres">
      <dgm:prSet presAssocID="{0E36D9F9-7C44-4D2F-8726-E5B5467E0B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8AC04A-86DF-4ED6-BEB7-E5A61A0133F3}" type="pres">
      <dgm:prSet presAssocID="{F0389CD9-432C-4623-8B69-93B4B98A5249}" presName="singleCycle" presStyleCnt="0"/>
      <dgm:spPr/>
    </dgm:pt>
    <dgm:pt modelId="{6107A320-0D3E-4F16-B165-D8CA6403EB22}" type="pres">
      <dgm:prSet presAssocID="{F0389CD9-432C-4623-8B69-93B4B98A5249}" presName="singleCenter" presStyleLbl="node1" presStyleIdx="0" presStyleCnt="4" custScaleX="252289" custScaleY="68806" custLinFactNeighborX="-1383" custLinFactNeighborY="-1530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188307E-B5B3-485C-A9A1-8DC7CC32E169}" type="pres">
      <dgm:prSet presAssocID="{99C3809E-3CCD-46E2-8830-B482CB1AA22C}" presName="Name56" presStyleLbl="parChTrans1D2" presStyleIdx="0" presStyleCnt="3"/>
      <dgm:spPr/>
      <dgm:t>
        <a:bodyPr/>
        <a:lstStyle/>
        <a:p>
          <a:endParaRPr lang="ru-RU"/>
        </a:p>
      </dgm:t>
    </dgm:pt>
    <dgm:pt modelId="{96D622F3-9219-4C87-84B1-07B88A9D6B20}" type="pres">
      <dgm:prSet presAssocID="{D37A05D3-5C0D-4B42-839F-0A885D41CE5E}" presName="text0" presStyleLbl="node1" presStyleIdx="1" presStyleCnt="4" custScaleX="256739" custScaleY="68464" custRadScaleRad="104643" custRadScaleInc="-4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0FDC8-2D77-450E-A888-CAE34277B94D}" type="pres">
      <dgm:prSet presAssocID="{CE5CA728-7F0F-49FF-8576-8BD646A063F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098C9FBE-9E38-4418-8E1C-1A28AF00BC0F}" type="pres">
      <dgm:prSet presAssocID="{13631DCC-B192-4B47-9F65-E4852C68B6A7}" presName="text0" presStyleLbl="node1" presStyleIdx="2" presStyleCnt="4" custScaleX="256739" custScaleY="68464" custRadScaleRad="92279" custRadScaleInc="-16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9244F-B3E4-4459-B2BB-2E6E4EF60301}" type="pres">
      <dgm:prSet presAssocID="{3EBB96BD-E8D8-4974-A73C-2F460FE50D36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AD623AA-BE28-41D2-ABB4-90E05D1E27E0}" type="pres">
      <dgm:prSet presAssocID="{1FF5A49F-EAC3-4F56-BF0B-7E39C2A1EA2C}" presName="text0" presStyleLbl="node1" presStyleIdx="3" presStyleCnt="4" custScaleX="256739" custScaleY="68464" custRadScaleRad="88750" custRadScaleInc="10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23F9AA-D59D-48CC-B764-E194A184E905}" srcId="{0E36D9F9-7C44-4D2F-8726-E5B5467E0BD9}" destId="{F0389CD9-432C-4623-8B69-93B4B98A5249}" srcOrd="0" destOrd="0" parTransId="{EBD119A8-E6EF-4537-BE27-93AAC505F4A3}" sibTransId="{5F891789-A563-4370-9528-3C2ED603B643}"/>
    <dgm:cxn modelId="{8F74FCC9-97CB-4AD3-AE48-A4C31868960B}" type="presOf" srcId="{13631DCC-B192-4B47-9F65-E4852C68B6A7}" destId="{098C9FBE-9E38-4418-8E1C-1A28AF00BC0F}" srcOrd="0" destOrd="0" presId="urn:microsoft.com/office/officeart/2008/layout/RadialCluster"/>
    <dgm:cxn modelId="{C1D44192-0D04-4300-A9B6-1F779C8733A7}" srcId="{F0389CD9-432C-4623-8B69-93B4B98A5249}" destId="{1FF5A49F-EAC3-4F56-BF0B-7E39C2A1EA2C}" srcOrd="2" destOrd="0" parTransId="{3EBB96BD-E8D8-4974-A73C-2F460FE50D36}" sibTransId="{84F4803C-B04C-486D-AC4F-E38BB10EC510}"/>
    <dgm:cxn modelId="{D4F02C67-536C-4978-A9BC-BE260BA79CCB}" type="presOf" srcId="{F0389CD9-432C-4623-8B69-93B4B98A5249}" destId="{6107A320-0D3E-4F16-B165-D8CA6403EB22}" srcOrd="0" destOrd="0" presId="urn:microsoft.com/office/officeart/2008/layout/RadialCluster"/>
    <dgm:cxn modelId="{4F1E24D2-BD82-4DBA-801A-4BEA1ADB533B}" type="presOf" srcId="{CE5CA728-7F0F-49FF-8576-8BD646A063F7}" destId="{D4C0FDC8-2D77-450E-A888-CAE34277B94D}" srcOrd="0" destOrd="0" presId="urn:microsoft.com/office/officeart/2008/layout/RadialCluster"/>
    <dgm:cxn modelId="{D136E120-6306-484E-9F42-B68772BC2260}" type="presOf" srcId="{D37A05D3-5C0D-4B42-839F-0A885D41CE5E}" destId="{96D622F3-9219-4C87-84B1-07B88A9D6B20}" srcOrd="0" destOrd="0" presId="urn:microsoft.com/office/officeart/2008/layout/RadialCluster"/>
    <dgm:cxn modelId="{77B01A9E-9240-472C-922A-3552B5E04DCD}" type="presOf" srcId="{1FF5A49F-EAC3-4F56-BF0B-7E39C2A1EA2C}" destId="{3AD623AA-BE28-41D2-ABB4-90E05D1E27E0}" srcOrd="0" destOrd="0" presId="urn:microsoft.com/office/officeart/2008/layout/RadialCluster"/>
    <dgm:cxn modelId="{A19E55D3-A77A-4AA4-A0F7-704A1ADC7F1D}" type="presOf" srcId="{99C3809E-3CCD-46E2-8830-B482CB1AA22C}" destId="{0188307E-B5B3-485C-A9A1-8DC7CC32E169}" srcOrd="0" destOrd="0" presId="urn:microsoft.com/office/officeart/2008/layout/RadialCluster"/>
    <dgm:cxn modelId="{66D96E9E-D277-48A9-8E56-530A7613BCD4}" type="presOf" srcId="{0E36D9F9-7C44-4D2F-8726-E5B5467E0BD9}" destId="{361101F7-6E41-465E-A6E6-E30B5E9E6014}" srcOrd="0" destOrd="0" presId="urn:microsoft.com/office/officeart/2008/layout/RadialCluster"/>
    <dgm:cxn modelId="{D4BE4C89-D67A-41C8-85EC-4FC45754C47F}" srcId="{F0389CD9-432C-4623-8B69-93B4B98A5249}" destId="{D37A05D3-5C0D-4B42-839F-0A885D41CE5E}" srcOrd="0" destOrd="0" parTransId="{99C3809E-3CCD-46E2-8830-B482CB1AA22C}" sibTransId="{CA91461B-9290-4B70-81CC-6970B63F2FCA}"/>
    <dgm:cxn modelId="{BF5928D7-0CFB-46BD-B4A9-44F5BF66FC98}" type="presOf" srcId="{3EBB96BD-E8D8-4974-A73C-2F460FE50D36}" destId="{C379244F-B3E4-4459-B2BB-2E6E4EF60301}" srcOrd="0" destOrd="0" presId="urn:microsoft.com/office/officeart/2008/layout/RadialCluster"/>
    <dgm:cxn modelId="{A420E8B6-DFEE-43AC-998F-7BBE05F6A077}" srcId="{F0389CD9-432C-4623-8B69-93B4B98A5249}" destId="{13631DCC-B192-4B47-9F65-E4852C68B6A7}" srcOrd="1" destOrd="0" parTransId="{CE5CA728-7F0F-49FF-8576-8BD646A063F7}" sibTransId="{A642BFE1-BCB1-41C3-9FFD-5AD057A687B2}"/>
    <dgm:cxn modelId="{0FBE09E6-66E2-48A1-B5E9-A1A8513985B0}" type="presParOf" srcId="{361101F7-6E41-465E-A6E6-E30B5E9E6014}" destId="{398AC04A-86DF-4ED6-BEB7-E5A61A0133F3}" srcOrd="0" destOrd="0" presId="urn:microsoft.com/office/officeart/2008/layout/RadialCluster"/>
    <dgm:cxn modelId="{B5C2AB07-6396-4B63-BA32-65C33A80BC9B}" type="presParOf" srcId="{398AC04A-86DF-4ED6-BEB7-E5A61A0133F3}" destId="{6107A320-0D3E-4F16-B165-D8CA6403EB22}" srcOrd="0" destOrd="0" presId="urn:microsoft.com/office/officeart/2008/layout/RadialCluster"/>
    <dgm:cxn modelId="{A53C553C-8F7A-4EAD-8557-38BDF9945B63}" type="presParOf" srcId="{398AC04A-86DF-4ED6-BEB7-E5A61A0133F3}" destId="{0188307E-B5B3-485C-A9A1-8DC7CC32E169}" srcOrd="1" destOrd="0" presId="urn:microsoft.com/office/officeart/2008/layout/RadialCluster"/>
    <dgm:cxn modelId="{4C63F028-EF0F-41F4-AEB3-028E6E961A6B}" type="presParOf" srcId="{398AC04A-86DF-4ED6-BEB7-E5A61A0133F3}" destId="{96D622F3-9219-4C87-84B1-07B88A9D6B20}" srcOrd="2" destOrd="0" presId="urn:microsoft.com/office/officeart/2008/layout/RadialCluster"/>
    <dgm:cxn modelId="{737322FE-5E37-4BE5-878B-CA58E5292ED8}" type="presParOf" srcId="{398AC04A-86DF-4ED6-BEB7-E5A61A0133F3}" destId="{D4C0FDC8-2D77-450E-A888-CAE34277B94D}" srcOrd="3" destOrd="0" presId="urn:microsoft.com/office/officeart/2008/layout/RadialCluster"/>
    <dgm:cxn modelId="{76C5F192-DA25-4B53-9FD6-344B35CEE924}" type="presParOf" srcId="{398AC04A-86DF-4ED6-BEB7-E5A61A0133F3}" destId="{098C9FBE-9E38-4418-8E1C-1A28AF00BC0F}" srcOrd="4" destOrd="0" presId="urn:microsoft.com/office/officeart/2008/layout/RadialCluster"/>
    <dgm:cxn modelId="{00B7C1A5-A3C8-4025-BC7A-96D18042112D}" type="presParOf" srcId="{398AC04A-86DF-4ED6-BEB7-E5A61A0133F3}" destId="{C379244F-B3E4-4459-B2BB-2E6E4EF60301}" srcOrd="5" destOrd="0" presId="urn:microsoft.com/office/officeart/2008/layout/RadialCluster"/>
    <dgm:cxn modelId="{6AD4BC19-8849-4C9E-A3A9-41DF449D0806}" type="presParOf" srcId="{398AC04A-86DF-4ED6-BEB7-E5A61A0133F3}" destId="{3AD623AA-BE28-41D2-ABB4-90E05D1E27E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5F529-2178-4459-A911-EFFBDE44475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73C8D7-1BAD-4E97-BD90-2775B73A3823}">
      <dgm:prSet/>
      <dgm:spPr>
        <a:solidFill>
          <a:srgbClr val="00B0F0"/>
        </a:solidFill>
      </dgm:spPr>
      <dgm:t>
        <a:bodyPr/>
        <a:lstStyle/>
        <a:p>
          <a:r>
            <a:rPr lang="ru-RU" dirty="0"/>
            <a:t>Що я </a:t>
          </a:r>
          <a:r>
            <a:rPr lang="ru-RU" dirty="0" err="1"/>
            <a:t>отримаю</a:t>
          </a:r>
          <a:r>
            <a:rPr lang="ru-RU" dirty="0"/>
            <a:t>, якщо це зроблю</a:t>
          </a:r>
        </a:p>
      </dgm:t>
    </dgm:pt>
    <dgm:pt modelId="{98DFA9A9-B286-4FA1-B198-A5F42D5ECF54}" type="parTrans" cxnId="{61781DC5-1B6F-4EBC-948F-3649ED6AD885}">
      <dgm:prSet/>
      <dgm:spPr/>
      <dgm:t>
        <a:bodyPr/>
        <a:lstStyle/>
        <a:p>
          <a:endParaRPr lang="ru-RU"/>
        </a:p>
      </dgm:t>
    </dgm:pt>
    <dgm:pt modelId="{D10FC042-2EA7-4C4E-B2C6-24EFB5C3733D}" type="sibTrans" cxnId="{61781DC5-1B6F-4EBC-948F-3649ED6AD885}">
      <dgm:prSet/>
      <dgm:spPr/>
      <dgm:t>
        <a:bodyPr/>
        <a:lstStyle/>
        <a:p>
          <a:endParaRPr lang="ru-RU"/>
        </a:p>
      </dgm:t>
    </dgm:pt>
    <dgm:pt modelId="{BBAB1BB5-9729-4A90-AA83-5429221C1737}">
      <dgm:prSet/>
      <dgm:spPr/>
      <dgm:t>
        <a:bodyPr/>
        <a:lstStyle/>
        <a:p>
          <a:r>
            <a:rPr lang="ru-RU"/>
            <a:t>Що я втрачу якщо це зроблю</a:t>
          </a:r>
        </a:p>
      </dgm:t>
    </dgm:pt>
    <dgm:pt modelId="{C2048F19-0ACF-43F1-BA3A-DA38833F52CC}" type="parTrans" cxnId="{E33E7D1D-480D-46AC-ACDD-6840E79C2B17}">
      <dgm:prSet/>
      <dgm:spPr/>
      <dgm:t>
        <a:bodyPr/>
        <a:lstStyle/>
        <a:p>
          <a:endParaRPr lang="ru-RU"/>
        </a:p>
      </dgm:t>
    </dgm:pt>
    <dgm:pt modelId="{E9B07104-7DA2-40AA-A67D-94C4131EB366}" type="sibTrans" cxnId="{E33E7D1D-480D-46AC-ACDD-6840E79C2B17}">
      <dgm:prSet/>
      <dgm:spPr/>
      <dgm:t>
        <a:bodyPr/>
        <a:lstStyle/>
        <a:p>
          <a:endParaRPr lang="ru-RU"/>
        </a:p>
      </dgm:t>
    </dgm:pt>
    <dgm:pt modelId="{1D20C766-F0BE-4FDB-BFD0-205CB7E12997}">
      <dgm:prSet/>
      <dgm:spPr>
        <a:solidFill>
          <a:srgbClr val="92D050"/>
        </a:solidFill>
      </dgm:spPr>
      <dgm:t>
        <a:bodyPr/>
        <a:lstStyle/>
        <a:p>
          <a:r>
            <a:rPr lang="ru-RU" dirty="0" err="1"/>
            <a:t>Що</a:t>
          </a:r>
          <a:r>
            <a:rPr lang="ru-RU"/>
            <a:t> я </a:t>
          </a:r>
          <a:r>
            <a:rPr lang="ru-RU" dirty="0" err="1"/>
            <a:t>отримаю</a:t>
          </a:r>
          <a:r>
            <a:rPr lang="ru-RU" dirty="0"/>
            <a:t> </a:t>
          </a:r>
          <a:r>
            <a:rPr lang="ru-RU" dirty="0" err="1"/>
            <a:t>якщо</a:t>
          </a:r>
          <a:r>
            <a:rPr lang="ru-RU" dirty="0"/>
            <a:t> </a:t>
          </a:r>
          <a:r>
            <a:rPr lang="ru-RU" dirty="0" err="1"/>
            <a:t>це</a:t>
          </a:r>
          <a:r>
            <a:rPr lang="ru-RU" dirty="0"/>
            <a:t> не </a:t>
          </a:r>
          <a:r>
            <a:rPr lang="ru-RU" dirty="0" err="1"/>
            <a:t>зроблю</a:t>
          </a:r>
          <a:endParaRPr lang="ru-RU" dirty="0"/>
        </a:p>
      </dgm:t>
    </dgm:pt>
    <dgm:pt modelId="{D9AE2740-65F4-48A5-A769-212B10CB9822}" type="parTrans" cxnId="{05D62B3A-2CAF-49CB-B40E-AEA84B8395F6}">
      <dgm:prSet/>
      <dgm:spPr/>
      <dgm:t>
        <a:bodyPr/>
        <a:lstStyle/>
        <a:p>
          <a:endParaRPr lang="ru-RU"/>
        </a:p>
      </dgm:t>
    </dgm:pt>
    <dgm:pt modelId="{59F2E6FE-5845-42D5-84A6-D9B5B7F14AD1}" type="sibTrans" cxnId="{05D62B3A-2CAF-49CB-B40E-AEA84B8395F6}">
      <dgm:prSet/>
      <dgm:spPr/>
      <dgm:t>
        <a:bodyPr/>
        <a:lstStyle/>
        <a:p>
          <a:endParaRPr lang="ru-RU"/>
        </a:p>
      </dgm:t>
    </dgm:pt>
    <dgm:pt modelId="{5BA993C6-2053-41EC-8762-6426092B13D7}">
      <dgm:prSet/>
      <dgm:spPr>
        <a:solidFill>
          <a:srgbClr val="FFC000"/>
        </a:solidFill>
      </dgm:spPr>
      <dgm:t>
        <a:bodyPr/>
        <a:lstStyle/>
        <a:p>
          <a:r>
            <a:rPr lang="ru-RU"/>
            <a:t>Що я втрачу якщо це не зроблю</a:t>
          </a:r>
        </a:p>
      </dgm:t>
    </dgm:pt>
    <dgm:pt modelId="{6710C0EC-6FE9-400D-AD6B-B1233F400C85}" type="parTrans" cxnId="{4F508DA4-7524-4A08-B2ED-EBD2FFCA159C}">
      <dgm:prSet/>
      <dgm:spPr/>
      <dgm:t>
        <a:bodyPr/>
        <a:lstStyle/>
        <a:p>
          <a:endParaRPr lang="ru-RU"/>
        </a:p>
      </dgm:t>
    </dgm:pt>
    <dgm:pt modelId="{85203129-72FE-4A2E-BDBF-8425F0187B8E}" type="sibTrans" cxnId="{4F508DA4-7524-4A08-B2ED-EBD2FFCA159C}">
      <dgm:prSet/>
      <dgm:spPr/>
      <dgm:t>
        <a:bodyPr/>
        <a:lstStyle/>
        <a:p>
          <a:endParaRPr lang="ru-RU"/>
        </a:p>
      </dgm:t>
    </dgm:pt>
    <dgm:pt modelId="{1C686E03-1AA1-4678-8643-4F37427508B9}" type="pres">
      <dgm:prSet presAssocID="{C2F5F529-2178-4459-A911-EFFBDE4447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8831C6-E18B-47C5-A31C-7D9DF5AA4E2D}" type="pres">
      <dgm:prSet presAssocID="{9C73C8D7-1BAD-4E97-BD90-2775B73A38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18A91-3EE1-4931-AD32-9F4DD0BBFA80}" type="pres">
      <dgm:prSet presAssocID="{D10FC042-2EA7-4C4E-B2C6-24EFB5C3733D}" presName="sibTrans" presStyleCnt="0"/>
      <dgm:spPr/>
    </dgm:pt>
    <dgm:pt modelId="{3F222BED-3F19-4BD6-AF11-D3CFD72C88B9}" type="pres">
      <dgm:prSet presAssocID="{BBAB1BB5-9729-4A90-AA83-5429221C17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F3E55-5322-4679-94D7-47414191D48E}" type="pres">
      <dgm:prSet presAssocID="{E9B07104-7DA2-40AA-A67D-94C4131EB366}" presName="sibTrans" presStyleCnt="0"/>
      <dgm:spPr/>
    </dgm:pt>
    <dgm:pt modelId="{EA58A82A-0724-4311-A315-90AE8CE6AA40}" type="pres">
      <dgm:prSet presAssocID="{1D20C766-F0BE-4FDB-BFD0-205CB7E129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D1FDA-BD0B-493D-9396-F6F3CAC355EF}" type="pres">
      <dgm:prSet presAssocID="{59F2E6FE-5845-42D5-84A6-D9B5B7F14AD1}" presName="sibTrans" presStyleCnt="0"/>
      <dgm:spPr/>
    </dgm:pt>
    <dgm:pt modelId="{2604FDA5-9CC7-43FA-BF03-A14CA256B939}" type="pres">
      <dgm:prSet presAssocID="{5BA993C6-2053-41EC-8762-6426092B13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26910-657B-49BF-BDAC-1AB03B2076A3}" type="presOf" srcId="{BBAB1BB5-9729-4A90-AA83-5429221C1737}" destId="{3F222BED-3F19-4BD6-AF11-D3CFD72C88B9}" srcOrd="0" destOrd="0" presId="urn:microsoft.com/office/officeart/2005/8/layout/default"/>
    <dgm:cxn modelId="{61781DC5-1B6F-4EBC-948F-3649ED6AD885}" srcId="{C2F5F529-2178-4459-A911-EFFBDE444755}" destId="{9C73C8D7-1BAD-4E97-BD90-2775B73A3823}" srcOrd="0" destOrd="0" parTransId="{98DFA9A9-B286-4FA1-B198-A5F42D5ECF54}" sibTransId="{D10FC042-2EA7-4C4E-B2C6-24EFB5C3733D}"/>
    <dgm:cxn modelId="{14911475-0173-4D40-B385-A81120A1B251}" type="presOf" srcId="{9C73C8D7-1BAD-4E97-BD90-2775B73A3823}" destId="{4C8831C6-E18B-47C5-A31C-7D9DF5AA4E2D}" srcOrd="0" destOrd="0" presId="urn:microsoft.com/office/officeart/2005/8/layout/default"/>
    <dgm:cxn modelId="{E33E7D1D-480D-46AC-ACDD-6840E79C2B17}" srcId="{C2F5F529-2178-4459-A911-EFFBDE444755}" destId="{BBAB1BB5-9729-4A90-AA83-5429221C1737}" srcOrd="1" destOrd="0" parTransId="{C2048F19-0ACF-43F1-BA3A-DA38833F52CC}" sibTransId="{E9B07104-7DA2-40AA-A67D-94C4131EB366}"/>
    <dgm:cxn modelId="{D1082692-E03E-43AF-ADE0-4EB6C72EFF07}" type="presOf" srcId="{5BA993C6-2053-41EC-8762-6426092B13D7}" destId="{2604FDA5-9CC7-43FA-BF03-A14CA256B939}" srcOrd="0" destOrd="0" presId="urn:microsoft.com/office/officeart/2005/8/layout/default"/>
    <dgm:cxn modelId="{05D62B3A-2CAF-49CB-B40E-AEA84B8395F6}" srcId="{C2F5F529-2178-4459-A911-EFFBDE444755}" destId="{1D20C766-F0BE-4FDB-BFD0-205CB7E12997}" srcOrd="2" destOrd="0" parTransId="{D9AE2740-65F4-48A5-A769-212B10CB9822}" sibTransId="{59F2E6FE-5845-42D5-84A6-D9B5B7F14AD1}"/>
    <dgm:cxn modelId="{A875032A-7107-4CBA-9D5E-77BA7C8CE4AE}" type="presOf" srcId="{C2F5F529-2178-4459-A911-EFFBDE444755}" destId="{1C686E03-1AA1-4678-8643-4F37427508B9}" srcOrd="0" destOrd="0" presId="urn:microsoft.com/office/officeart/2005/8/layout/default"/>
    <dgm:cxn modelId="{4F508DA4-7524-4A08-B2ED-EBD2FFCA159C}" srcId="{C2F5F529-2178-4459-A911-EFFBDE444755}" destId="{5BA993C6-2053-41EC-8762-6426092B13D7}" srcOrd="3" destOrd="0" parTransId="{6710C0EC-6FE9-400D-AD6B-B1233F400C85}" sibTransId="{85203129-72FE-4A2E-BDBF-8425F0187B8E}"/>
    <dgm:cxn modelId="{FD25C28F-F3F4-4113-8C1F-D7765ECED2C2}" type="presOf" srcId="{1D20C766-F0BE-4FDB-BFD0-205CB7E12997}" destId="{EA58A82A-0724-4311-A315-90AE8CE6AA40}" srcOrd="0" destOrd="0" presId="urn:microsoft.com/office/officeart/2005/8/layout/default"/>
    <dgm:cxn modelId="{3DE2FB3E-5D56-4270-A15C-A806610D2D33}" type="presParOf" srcId="{1C686E03-1AA1-4678-8643-4F37427508B9}" destId="{4C8831C6-E18B-47C5-A31C-7D9DF5AA4E2D}" srcOrd="0" destOrd="0" presId="urn:microsoft.com/office/officeart/2005/8/layout/default"/>
    <dgm:cxn modelId="{49EC288C-6508-48D5-BB6D-CC60E955F4A3}" type="presParOf" srcId="{1C686E03-1AA1-4678-8643-4F37427508B9}" destId="{E8C18A91-3EE1-4931-AD32-9F4DD0BBFA80}" srcOrd="1" destOrd="0" presId="urn:microsoft.com/office/officeart/2005/8/layout/default"/>
    <dgm:cxn modelId="{2C01E2B8-3BA1-4465-A28A-E14288A93A3D}" type="presParOf" srcId="{1C686E03-1AA1-4678-8643-4F37427508B9}" destId="{3F222BED-3F19-4BD6-AF11-D3CFD72C88B9}" srcOrd="2" destOrd="0" presId="urn:microsoft.com/office/officeart/2005/8/layout/default"/>
    <dgm:cxn modelId="{77B933FE-B2CA-41DD-89D4-35F50A4E5D04}" type="presParOf" srcId="{1C686E03-1AA1-4678-8643-4F37427508B9}" destId="{0D4F3E55-5322-4679-94D7-47414191D48E}" srcOrd="3" destOrd="0" presId="urn:microsoft.com/office/officeart/2005/8/layout/default"/>
    <dgm:cxn modelId="{6F8C3E58-9AB9-4A31-8E99-B2FC83447437}" type="presParOf" srcId="{1C686E03-1AA1-4678-8643-4F37427508B9}" destId="{EA58A82A-0724-4311-A315-90AE8CE6AA40}" srcOrd="4" destOrd="0" presId="urn:microsoft.com/office/officeart/2005/8/layout/default"/>
    <dgm:cxn modelId="{C37600BF-77A6-4E05-AC8B-0813AC6CB912}" type="presParOf" srcId="{1C686E03-1AA1-4678-8643-4F37427508B9}" destId="{1B8D1FDA-BD0B-493D-9396-F6F3CAC355EF}" srcOrd="5" destOrd="0" presId="urn:microsoft.com/office/officeart/2005/8/layout/default"/>
    <dgm:cxn modelId="{A2525D47-083D-4A87-9206-665929194C16}" type="presParOf" srcId="{1C686E03-1AA1-4678-8643-4F37427508B9}" destId="{2604FDA5-9CC7-43FA-BF03-A14CA256B93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7A320-0D3E-4F16-B165-D8CA6403EB22}">
      <dsp:nvSpPr>
        <dsp:cNvPr id="0" name=""/>
        <dsp:cNvSpPr/>
      </dsp:nvSpPr>
      <dsp:spPr>
        <a:xfrm>
          <a:off x="1156507" y="208919"/>
          <a:ext cx="1973523" cy="538232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2023-2024 навчальний рік</a:t>
          </a:r>
          <a:endParaRPr lang="ru-RU" sz="1800" b="1" kern="1200" dirty="0"/>
        </a:p>
      </dsp:txBody>
      <dsp:txXfrm>
        <a:off x="1182781" y="235193"/>
        <a:ext cx="1920975" cy="485684"/>
      </dsp:txXfrm>
    </dsp:sp>
    <dsp:sp modelId="{D4C0FDC8-2D77-450E-A888-CAE34277B94D}">
      <dsp:nvSpPr>
        <dsp:cNvPr id="0" name=""/>
        <dsp:cNvSpPr/>
      </dsp:nvSpPr>
      <dsp:spPr>
        <a:xfrm rot="2391069">
          <a:off x="2409981" y="900820"/>
          <a:ext cx="4796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961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C9FBE-9E38-4418-8E1C-1A28AF00BC0F}">
      <dsp:nvSpPr>
        <dsp:cNvPr id="0" name=""/>
        <dsp:cNvSpPr/>
      </dsp:nvSpPr>
      <dsp:spPr>
        <a:xfrm>
          <a:off x="2346697" y="1054488"/>
          <a:ext cx="1797419" cy="686966"/>
        </a:xfrm>
        <a:prstGeom prst="roundRect">
          <a:avLst/>
        </a:prstGeom>
        <a:solidFill>
          <a:schemeClr val="accent5">
            <a:hueOff val="14249"/>
            <a:satOff val="44051"/>
            <a:lumOff val="-22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/>
            <a:t>Завершення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/>
            <a:t>28 </a:t>
          </a:r>
          <a:r>
            <a:rPr lang="uk-UA" sz="1600" b="1" kern="1200" dirty="0"/>
            <a:t>червня 2024</a:t>
          </a:r>
          <a:endParaRPr lang="ru-RU" sz="1600" b="1" kern="1200" dirty="0"/>
        </a:p>
      </dsp:txBody>
      <dsp:txXfrm>
        <a:off x="2380232" y="1088023"/>
        <a:ext cx="1730349" cy="619896"/>
      </dsp:txXfrm>
    </dsp:sp>
    <dsp:sp modelId="{C379244F-B3E4-4459-B2BB-2E6E4EF60301}">
      <dsp:nvSpPr>
        <dsp:cNvPr id="0" name=""/>
        <dsp:cNvSpPr/>
      </dsp:nvSpPr>
      <dsp:spPr>
        <a:xfrm rot="7729693">
          <a:off x="1627658" y="890326"/>
          <a:ext cx="3675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57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623AA-BE28-41D2-ABB4-90E05D1E27E0}">
      <dsp:nvSpPr>
        <dsp:cNvPr id="0" name=""/>
        <dsp:cNvSpPr/>
      </dsp:nvSpPr>
      <dsp:spPr>
        <a:xfrm>
          <a:off x="553853" y="1033500"/>
          <a:ext cx="1689606" cy="739423"/>
        </a:xfrm>
        <a:prstGeom prst="roundRect">
          <a:avLst/>
        </a:prstGeom>
        <a:solidFill>
          <a:schemeClr val="accent5">
            <a:hueOff val="28499"/>
            <a:satOff val="88102"/>
            <a:lumOff val="-441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/>
            <a:t>Початок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/>
            <a:t>1 вересня 2023 </a:t>
          </a:r>
          <a:endParaRPr lang="ru-RU" sz="1600" b="1" kern="1200" dirty="0"/>
        </a:p>
      </dsp:txBody>
      <dsp:txXfrm>
        <a:off x="589949" y="1069596"/>
        <a:ext cx="1617414" cy="667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7A320-0D3E-4F16-B165-D8CA6403EB22}">
      <dsp:nvSpPr>
        <dsp:cNvPr id="0" name=""/>
        <dsp:cNvSpPr/>
      </dsp:nvSpPr>
      <dsp:spPr>
        <a:xfrm>
          <a:off x="1347458" y="983594"/>
          <a:ext cx="2006770" cy="547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/>
            <a:t>Форми організації освітнього процесу</a:t>
          </a:r>
          <a:endParaRPr lang="ru-RU" sz="1500" b="1" kern="1200" dirty="0"/>
        </a:p>
      </dsp:txBody>
      <dsp:txXfrm>
        <a:off x="1374175" y="1010311"/>
        <a:ext cx="1953336" cy="493866"/>
      </dsp:txXfrm>
    </dsp:sp>
    <dsp:sp modelId="{0188307E-B5B3-485C-A9A1-8DC7CC32E169}">
      <dsp:nvSpPr>
        <dsp:cNvPr id="0" name=""/>
        <dsp:cNvSpPr/>
      </dsp:nvSpPr>
      <dsp:spPr>
        <a:xfrm rot="16124277">
          <a:off x="2115994" y="759759"/>
          <a:ext cx="447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7778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22F3-9219-4C87-84B1-07B88A9D6B20}">
      <dsp:nvSpPr>
        <dsp:cNvPr id="0" name=""/>
        <dsp:cNvSpPr/>
      </dsp:nvSpPr>
      <dsp:spPr>
        <a:xfrm>
          <a:off x="1646807" y="171055"/>
          <a:ext cx="1368251" cy="364868"/>
        </a:xfrm>
        <a:prstGeom prst="roundRect">
          <a:avLst/>
        </a:prstGeom>
        <a:solidFill>
          <a:srgbClr val="7030A0">
            <a:alpha val="7666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очна</a:t>
          </a:r>
          <a:endParaRPr lang="ru-RU" sz="1800" kern="1200" dirty="0"/>
        </a:p>
      </dsp:txBody>
      <dsp:txXfrm>
        <a:off x="1664618" y="188866"/>
        <a:ext cx="1332629" cy="329246"/>
      </dsp:txXfrm>
    </dsp:sp>
    <dsp:sp modelId="{D4C0FDC8-2D77-450E-A888-CAE34277B94D}">
      <dsp:nvSpPr>
        <dsp:cNvPr id="0" name=""/>
        <dsp:cNvSpPr/>
      </dsp:nvSpPr>
      <dsp:spPr>
        <a:xfrm rot="2098876">
          <a:off x="2693401" y="1684889"/>
          <a:ext cx="5372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721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C9FBE-9E38-4418-8E1C-1A28AF00BC0F}">
      <dsp:nvSpPr>
        <dsp:cNvPr id="0" name=""/>
        <dsp:cNvSpPr/>
      </dsp:nvSpPr>
      <dsp:spPr>
        <a:xfrm>
          <a:off x="2758690" y="1838885"/>
          <a:ext cx="1368251" cy="364868"/>
        </a:xfrm>
        <a:prstGeom prst="roundRect">
          <a:avLst/>
        </a:prstGeom>
        <a:solidFill>
          <a:srgbClr val="C00000">
            <a:alpha val="6333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змішана</a:t>
          </a:r>
          <a:endParaRPr lang="ru-RU" sz="1800" kern="1200" dirty="0"/>
        </a:p>
      </dsp:txBody>
      <dsp:txXfrm>
        <a:off x="2776501" y="1856696"/>
        <a:ext cx="1332629" cy="329246"/>
      </dsp:txXfrm>
    </dsp:sp>
    <dsp:sp modelId="{C379244F-B3E4-4459-B2BB-2E6E4EF60301}">
      <dsp:nvSpPr>
        <dsp:cNvPr id="0" name=""/>
        <dsp:cNvSpPr/>
      </dsp:nvSpPr>
      <dsp:spPr>
        <a:xfrm rot="8398564">
          <a:off x="1543466" y="1706270"/>
          <a:ext cx="5454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540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623AA-BE28-41D2-ABB4-90E05D1E27E0}">
      <dsp:nvSpPr>
        <dsp:cNvPr id="0" name=""/>
        <dsp:cNvSpPr/>
      </dsp:nvSpPr>
      <dsp:spPr>
        <a:xfrm>
          <a:off x="705982" y="1881647"/>
          <a:ext cx="1368251" cy="364868"/>
        </a:xfrm>
        <a:prstGeom prst="roundRect">
          <a:avLst/>
        </a:prstGeom>
        <a:solidFill>
          <a:srgbClr val="0083E6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дистанційна</a:t>
          </a:r>
          <a:endParaRPr lang="ru-RU" sz="1700" kern="1200" dirty="0"/>
        </a:p>
      </dsp:txBody>
      <dsp:txXfrm>
        <a:off x="723793" y="1899458"/>
        <a:ext cx="1332629" cy="329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831C6-E18B-47C5-A31C-7D9DF5AA4E2D}">
      <dsp:nvSpPr>
        <dsp:cNvPr id="0" name=""/>
        <dsp:cNvSpPr/>
      </dsp:nvSpPr>
      <dsp:spPr>
        <a:xfrm>
          <a:off x="835" y="367414"/>
          <a:ext cx="3256709" cy="195402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Що я </a:t>
          </a:r>
          <a:r>
            <a:rPr lang="ru-RU" sz="3400" kern="1200" dirty="0" err="1"/>
            <a:t>отримаю</a:t>
          </a:r>
          <a:r>
            <a:rPr lang="ru-RU" sz="3400" kern="1200" dirty="0"/>
            <a:t>, якщо це зроблю</a:t>
          </a:r>
        </a:p>
      </dsp:txBody>
      <dsp:txXfrm>
        <a:off x="835" y="367414"/>
        <a:ext cx="3256709" cy="1954025"/>
      </dsp:txXfrm>
    </dsp:sp>
    <dsp:sp modelId="{3F222BED-3F19-4BD6-AF11-D3CFD72C88B9}">
      <dsp:nvSpPr>
        <dsp:cNvPr id="0" name=""/>
        <dsp:cNvSpPr/>
      </dsp:nvSpPr>
      <dsp:spPr>
        <a:xfrm>
          <a:off x="3583215" y="367414"/>
          <a:ext cx="3256709" cy="1954025"/>
        </a:xfrm>
        <a:prstGeom prst="rect">
          <a:avLst/>
        </a:prstGeom>
        <a:solidFill>
          <a:schemeClr val="accent5">
            <a:hueOff val="9500"/>
            <a:satOff val="29367"/>
            <a:lumOff val="-147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Що я втрачу якщо це зроблю</a:t>
          </a:r>
        </a:p>
      </dsp:txBody>
      <dsp:txXfrm>
        <a:off x="3583215" y="367414"/>
        <a:ext cx="3256709" cy="1954025"/>
      </dsp:txXfrm>
    </dsp:sp>
    <dsp:sp modelId="{EA58A82A-0724-4311-A315-90AE8CE6AA40}">
      <dsp:nvSpPr>
        <dsp:cNvPr id="0" name=""/>
        <dsp:cNvSpPr/>
      </dsp:nvSpPr>
      <dsp:spPr>
        <a:xfrm>
          <a:off x="835" y="2647111"/>
          <a:ext cx="3256709" cy="195402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/>
            <a:t>Що</a:t>
          </a:r>
          <a:r>
            <a:rPr lang="ru-RU" sz="3400" kern="1200"/>
            <a:t> я </a:t>
          </a:r>
          <a:r>
            <a:rPr lang="ru-RU" sz="3400" kern="1200" dirty="0" err="1"/>
            <a:t>отримаю</a:t>
          </a:r>
          <a:r>
            <a:rPr lang="ru-RU" sz="3400" kern="1200" dirty="0"/>
            <a:t> </a:t>
          </a:r>
          <a:r>
            <a:rPr lang="ru-RU" sz="3400" kern="1200" dirty="0" err="1"/>
            <a:t>якщо</a:t>
          </a:r>
          <a:r>
            <a:rPr lang="ru-RU" sz="3400" kern="1200" dirty="0"/>
            <a:t> </a:t>
          </a:r>
          <a:r>
            <a:rPr lang="ru-RU" sz="3400" kern="1200" dirty="0" err="1"/>
            <a:t>це</a:t>
          </a:r>
          <a:r>
            <a:rPr lang="ru-RU" sz="3400" kern="1200" dirty="0"/>
            <a:t> не </a:t>
          </a:r>
          <a:r>
            <a:rPr lang="ru-RU" sz="3400" kern="1200" dirty="0" err="1"/>
            <a:t>зроблю</a:t>
          </a:r>
          <a:endParaRPr lang="ru-RU" sz="3400" kern="1200" dirty="0"/>
        </a:p>
      </dsp:txBody>
      <dsp:txXfrm>
        <a:off x="835" y="2647111"/>
        <a:ext cx="3256709" cy="1954025"/>
      </dsp:txXfrm>
    </dsp:sp>
    <dsp:sp modelId="{2604FDA5-9CC7-43FA-BF03-A14CA256B939}">
      <dsp:nvSpPr>
        <dsp:cNvPr id="0" name=""/>
        <dsp:cNvSpPr/>
      </dsp:nvSpPr>
      <dsp:spPr>
        <a:xfrm>
          <a:off x="3583215" y="2647111"/>
          <a:ext cx="3256709" cy="195402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Що я втрачу якщо це не зроблю</a:t>
          </a:r>
        </a:p>
      </dsp:txBody>
      <dsp:txXfrm>
        <a:off x="3583215" y="2647111"/>
        <a:ext cx="3256709" cy="1954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271F22B9-D903-46C7-820B-FE51128B86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15E13844-49BD-4779-AE7F-1358541096B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8761236E-1F54-4B9F-A43F-74DE10C20F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xmlns="" id="{E5C8189C-F182-428B-95BC-4FF381DCB2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noProof="0"/>
              <a:t>Click to edit Master text styles</a:t>
            </a:r>
          </a:p>
          <a:p>
            <a:pPr lvl="1"/>
            <a:r>
              <a:rPr lang="en-US" altLang="uk-UA" noProof="0"/>
              <a:t>Second level</a:t>
            </a:r>
          </a:p>
          <a:p>
            <a:pPr lvl="2"/>
            <a:r>
              <a:rPr lang="en-US" altLang="uk-UA" noProof="0"/>
              <a:t>Third level</a:t>
            </a:r>
          </a:p>
          <a:p>
            <a:pPr lvl="3"/>
            <a:r>
              <a:rPr lang="en-US" altLang="uk-UA" noProof="0"/>
              <a:t>Fourth level</a:t>
            </a:r>
          </a:p>
          <a:p>
            <a:pPr lvl="4"/>
            <a:r>
              <a:rPr lang="en-US" altLang="uk-UA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xmlns="" id="{A92656A9-C7FC-4C11-A6BB-92611981100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xmlns="" id="{0447AEFA-C009-44E1-AD12-38C7D4F1D0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BB58A2-1ECD-4C09-87D0-D654EC78B495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22254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D7C588EC-0CE1-4F62-9CDC-95F519C51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18F838-4046-4C64-A110-FAFEB676050D}" type="slidenum">
              <a:rPr lang="en-US" altLang="uk-UA" sz="1200" smtClean="0"/>
              <a:pPr/>
              <a:t>1</a:t>
            </a:fld>
            <a:endParaRPr lang="en-US" altLang="uk-UA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724026D4-C35D-4622-B36C-8E9EC6838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FA470209-9B14-41F0-B51E-9B59DD475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4397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23932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09492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6588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99974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02112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32522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98102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76176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3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58825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8168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46928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43186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72455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0489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44710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78727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39227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07433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596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07115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88525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7934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7934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793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9594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5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9D657832-DBBB-4815-AA88-6F48CCDF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53ED2-4A10-454F-8D9C-CED42C98518F}" type="slidenum">
              <a:rPr lang="en-US" altLang="uk-UA" sz="1200" smtClean="0"/>
              <a:pPr/>
              <a:t>6</a:t>
            </a:fld>
            <a:endParaRPr lang="en-US" altLang="uk-UA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0E1F0BBD-7FDF-4D22-9101-7580B40336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7064FFF0-7A45-4B6C-A694-A77770010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3289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CA0F8B-40B9-4A11-9991-A63CDAB59DE3}" type="slidenum">
              <a:rPr lang="en-US" altLang="uk-UA" sz="1200" smtClean="0"/>
              <a:pPr/>
              <a:t>7</a:t>
            </a:fld>
            <a:endParaRPr lang="en-US" altLang="uk-UA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33910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CCEA1C92-B3A7-4ABB-AF29-6BDF5B212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A0F8B-40B9-4A11-9991-A63CDAB59DE3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EFA00CA2-7B43-4BE3-8B09-1C949C143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3CCFC057-4019-47CF-8A2B-AE1E742E1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2332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730F66EE-7E1A-4F38-8919-2C2C255724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648200"/>
            <a:ext cx="3124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uk-UA" altLang="uk-UA" noProof="0"/>
              <a:t>Клацніть, щоб редагувати стиль зразка заголовка</a:t>
            </a:r>
            <a:endParaRPr lang="en-US" altLang="uk-UA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C86B9083-6BAB-4FA9-B697-C7C2A59510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578475"/>
            <a:ext cx="31242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uk-UA" altLang="uk-UA" noProof="0"/>
              <a:t>Клацніть, щоб редагувати стиль зразка підзаголовка</a:t>
            </a:r>
            <a:endParaRPr lang="en-US" altLang="uk-UA" noProof="0"/>
          </a:p>
        </p:txBody>
      </p:sp>
    </p:spTree>
    <p:extLst>
      <p:ext uri="{BB962C8B-B14F-4D97-AF65-F5344CB8AC3E}">
        <p14:creationId xmlns:p14="http://schemas.microsoft.com/office/powerpoint/2010/main" val="91776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4615D-B9BD-44AB-87ED-C9096B1B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3399F726-3C48-4018-8562-FFC8969E2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8754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C9E148EC-5DFB-4653-BD7B-F6DF7833B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943600" y="350838"/>
            <a:ext cx="1828800" cy="5516562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530FFD88-BF0C-43D6-A4DB-186107C8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5334000" cy="5516562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4966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1F2185-7E5E-46AB-B60C-E04980F5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1B4E62C-5C7E-4685-B2C2-CCE42615C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44415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79F947-D91D-40A8-AE6F-74A6F984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60A0573-EBE0-4D5B-9C3B-582FBC9FF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12094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96A88F-0500-4DBE-8B0F-39D6D6F8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7A81B61-8CEE-4CDA-AC41-46C40F4CE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81400" cy="45720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67878F51-A969-4AD6-8A37-B54179A6C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3581400" cy="45720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92375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2367CB-866C-4628-A5C7-44FE5796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E88F7D1-BF5C-49C1-A469-F56AFA102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EAEC066B-CC0A-43FA-9C69-BFC25700F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646F1C81-1FAF-4561-B0B5-7A8041E01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C77F348E-4EC9-45FB-811A-B8CBAE61A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27328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DA1116-601B-44B8-89BA-0B24C0C3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4583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33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589B97-9586-4ECC-AEF3-A73E05C9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F19EE82-2022-4DED-B87A-53595F48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5A2E0934-CEC3-4D53-A0FD-77A2B69CA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86208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D4A98-FC7C-4828-845C-AE3DB852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92A67164-23B4-4A02-B47A-430F58BB7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7CC0D451-AD33-4133-AA4B-B83506AA1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57033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26F64EC-C8EB-4AA1-8FF6-7D37F9188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08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редагувати стиль зразка заголовка</a:t>
            </a:r>
            <a:endParaRPr lang="en-US" altLang="uk-U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AFE9C9C-AADE-4E17-B6E9-19F74FA24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Відредагуйте стиль зразка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ua/npa/pro-vnesennya-zmin-do-tipovoyi-osvitnoyi-programi-zakladiv-zagalnoyi-serednoyi-osviti-iii-stupenya" TargetMode="External"/><Relationship Id="rId13" Type="http://schemas.openxmlformats.org/officeDocument/2006/relationships/hyperlink" Target="https://www.schoollife.org.ua/pro-zatverdzhennya-metodychnyh-rekomendatsij-shhodo-otsinyuvannya-navchalnyh-dosyagnen-uchniv-5-6-klasiv-yaki-zdobuvayut-osvitu-vidpovidno-do-novogo-derzhavnogo-standartu-bazovoyi-serednoyi-osvity/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mon.gov.ua/ua/npa/pro-zatverdzhennya-tipovoyi-osvitnoyi-programi-zakladiv-zagalnoyi-serednoyi-osviti-ii-stupenya" TargetMode="External"/><Relationship Id="rId12" Type="http://schemas.openxmlformats.org/officeDocument/2006/relationships/hyperlink" Target="https://zakon.rada.gov.ua/laws/show/z1029-22#Te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1392-2011-%D0%BF#Text" TargetMode="External"/><Relationship Id="rId11" Type="http://schemas.openxmlformats.org/officeDocument/2006/relationships/hyperlink" Target="https://zakon.rada.gov.ua/laws/show/z1649-22#Text" TargetMode="External"/><Relationship Id="rId5" Type="http://schemas.openxmlformats.org/officeDocument/2006/relationships/hyperlink" Target="https://zakon.rada.gov.ua/laws/show/463-20#Text" TargetMode="External"/><Relationship Id="rId10" Type="http://schemas.openxmlformats.org/officeDocument/2006/relationships/hyperlink" Target="https://www.schoollife.org.ua/wp-content/uploads/2023/05/Pro-zatverdzhennya-metodychnyh-rekomendatsij-shhodo-okremyh-pytan-zdobuttya-osvity-v-zakladah-zagalnoyi-serednoyi-osvity-v-umovah-voyennogo-stanu-v-Ukrayini.pdf" TargetMode="External"/><Relationship Id="rId4" Type="http://schemas.openxmlformats.org/officeDocument/2006/relationships/hyperlink" Target="https://zakon.rada.gov.ua/laws/show/2145-19#Text" TargetMode="External"/><Relationship Id="rId9" Type="http://schemas.openxmlformats.org/officeDocument/2006/relationships/hyperlink" Target="https://www.schoollife.org.ua/pro-provedennya-vseukrayinskogo-konkursu-uchytel-roku-2024/" TargetMode="External"/><Relationship Id="rId14" Type="http://schemas.openxmlformats.org/officeDocument/2006/relationships/hyperlink" Target="https://www.schoollife.org.ua/deyaki-pytannya-organizatsiyi-dystantsijnogo-navchanny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us.org.ua/articles/zmishane-navchannya-yak-vchyteli-pratsyuyut-i-oflajn-i-onlajn/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uk.wikipedia.org/wiki/&#1058;&#1077;&#1086;&#1088;&#1110;&#1103;_&#1082;&#1086;&#1075;&#1085;&#1110;&#1090;&#1080;&#1074;&#1085;&#1086;&#1075;&#1086;_&#1085;&#1072;&#1074;&#1072;&#1085;&#1090;&#1072;&#1078;&#1077;&#1085;&#1085;&#1103;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ollife.org.ua/pro-zatverdzhennya-instruktsiyi-z-dilovodstva-u-zakladah-zagalnoyi-serednoyi-osvity/" TargetMode="External"/><Relationship Id="rId13" Type="http://schemas.openxmlformats.org/officeDocument/2006/relationships/hyperlink" Target="https://www.schoollife.org.ua/category/fajly/stsenariji/pershyj-urok/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schoollife.org.ua/polozhennya-pro-sertyfikatsiyu-pedagogichnyh-pratsivnykiv-iz-zminamy-vid-24-12-2019-r/" TargetMode="External"/><Relationship Id="rId12" Type="http://schemas.openxmlformats.org/officeDocument/2006/relationships/hyperlink" Target="https://imzo.gov.ua/pidruchniki/perelik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life.org.ua/pro-zatverdzhennya-sanitarnogo-reglamentu-dlya-zakladiv-zagalnoyi-serednoyi-osvity/" TargetMode="External"/><Relationship Id="rId11" Type="http://schemas.openxmlformats.org/officeDocument/2006/relationships/hyperlink" Target="https://zakon.rada.gov.ua/laws/show/z0564-18#Text" TargetMode="External"/><Relationship Id="rId5" Type="http://schemas.openxmlformats.org/officeDocument/2006/relationships/hyperlink" Target="https://www.schoollife.org.ua/pro-organizatsiyu-ukryttya-pratsivnykiv-ta-ditej-u-zakladah-osvity/" TargetMode="External"/><Relationship Id="rId10" Type="http://schemas.openxmlformats.org/officeDocument/2006/relationships/hyperlink" Target="https://zakon.rada.gov.ua/laws/show/z0184-16#Text" TargetMode="External"/><Relationship Id="rId4" Type="http://schemas.openxmlformats.org/officeDocument/2006/relationships/hyperlink" Target="https://www.schoollife.org.ua/pro-zatverdzhennya-zmin-do-deyakyh-nakaziv-ministerstva-ohorony-zdorov-ya-ukrayiny/" TargetMode="External"/><Relationship Id="rId9" Type="http://schemas.openxmlformats.org/officeDocument/2006/relationships/hyperlink" Target="https://zakon.rada.gov.ua/laws/show/z0529-21#Tex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hyperlink" Target="http://rebus1.com/ua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ordar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a.mozaweb.com/index.php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n.gov.ua/ua/osvita/zagalna-serednya-osvita/navchalni-programi/navchalni-programi-dlya-10-11-klasiv" TargetMode="External"/><Relationship Id="rId4" Type="http://schemas.openxmlformats.org/officeDocument/2006/relationships/hyperlink" Target="https://mon.gov.ua/ua/osvita/zagalna-serednya-osvita/navchalni-programi/navchalni-programi-5-9-kla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xmlns="" id="{8C5220C3-482C-4C70-AAB2-1848B1B5E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405" y="4648200"/>
            <a:ext cx="3834515" cy="70485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Актуальні питання організації освітнього процесу з біології в 2023-2024 навчальному році.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A4ADF96-15EC-42FA-8B50-79E349FCD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937" y="-14080"/>
            <a:ext cx="2536156" cy="24751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13B2D9-9211-402F-9C40-2624EACD5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5" y="-4934"/>
            <a:ext cx="2987299" cy="2456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E31CCF-30AB-40C1-A171-11FCEA879C37}"/>
              </a:ext>
            </a:extLst>
          </p:cNvPr>
          <p:cNvSpPr txBox="1"/>
          <p:nvPr/>
        </p:nvSpPr>
        <p:spPr>
          <a:xfrm>
            <a:off x="4588868" y="5353924"/>
            <a:ext cx="48965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 – </a:t>
            </a:r>
            <a:r>
              <a:rPr lang="uk-UA" altLang="ko-KR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Альона</a:t>
            </a:r>
            <a:r>
              <a:rPr lang="uk-UA" altLang="ko-KR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ko-KR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Дідик</a:t>
            </a:r>
            <a:r>
              <a:rPr kumimoji="0" lang="uk-UA" altLang="ko-KR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КУ «ЦПРПП ВМР»</a:t>
            </a:r>
            <a:endParaRPr kumimoji="0" lang="uk-UA" altLang="ko-KR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(067) 858 61 59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didyk@galaxy.vn.ua</a:t>
            </a:r>
            <a:endParaRPr kumimoji="0" lang="en-US" altLang="ko-KR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5D9500CB-4E22-4BC7-91C0-85408142F3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3688" y="25167"/>
            <a:ext cx="5165750" cy="55546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uk-UA" sz="2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Провідна</a:t>
            </a:r>
            <a:r>
              <a:rPr lang="en-US" altLang="uk-UA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у </a:t>
            </a:r>
            <a:r>
              <a:rPr lang="ru-RU" altLang="uk-UA" sz="2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навчанні</a:t>
            </a:r>
            <a:endParaRPr lang="uk-UA" altLang="uk-UA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uk-UA" altLang="uk-UA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біології, </a:t>
            </a:r>
            <a:r>
              <a:rPr lang="ru-RU" altLang="uk-UA" sz="2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біології</a:t>
            </a:r>
            <a:r>
              <a:rPr lang="ru-RU" altLang="uk-UA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altLang="uk-UA" sz="2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екології</a:t>
            </a:r>
            <a:r>
              <a:rPr lang="ru-RU" altLang="uk-UA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buFontTx/>
              <a:buNone/>
            </a:pPr>
            <a:endParaRPr lang="ru-RU" altLang="uk-UA" sz="16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altLang="uk-UA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Пізнавальна</a:t>
            </a:r>
            <a:r>
              <a:rPr lang="ru-RU" altLang="uk-U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r>
              <a:rPr lang="ru-RU" altLang="uk-U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altLang="uk-UA" sz="16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altLang="uk-UA" sz="16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altLang="uk-UA" sz="16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практичні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лабораторні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лабораторні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дослідницький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практикум,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проєкти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Стрелка вниз 3">
            <a:extLst>
              <a:ext uri="{FF2B5EF4-FFF2-40B4-BE49-F238E27FC236}">
                <a16:creationId xmlns:a16="http://schemas.microsoft.com/office/drawing/2014/main" xmlns="" id="{15EF4755-0F79-4C44-A11F-21362D1C5760}"/>
              </a:ext>
            </a:extLst>
          </p:cNvPr>
          <p:cNvSpPr/>
          <p:nvPr/>
        </p:nvSpPr>
        <p:spPr>
          <a:xfrm>
            <a:off x="4243115" y="1547064"/>
            <a:ext cx="328885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8603F3-A6C1-48C9-BD49-8F6110E28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574" y="29369"/>
            <a:ext cx="1965681" cy="3399631"/>
          </a:xfrm>
          <a:prstGeom prst="rect">
            <a:avLst/>
          </a:prstGeom>
        </p:spPr>
      </p:pic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5E2116A8-EC3C-4E87-B1B4-313E99986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340" y="3717032"/>
            <a:ext cx="4361333" cy="23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uk-UA" altLang="uk-UA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uk-UA" alt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Практичні та лабораторні роботи:</a:t>
            </a:r>
          </a:p>
          <a:p>
            <a:pPr algn="ctr">
              <a:buFontTx/>
              <a:buNone/>
            </a:pPr>
            <a:endParaRPr lang="uk-UA" altLang="uk-UA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uk-UA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виділяється окремий урок ;</a:t>
            </a:r>
          </a:p>
          <a:p>
            <a:pPr>
              <a:buFontTx/>
              <a:buNone/>
            </a:pPr>
            <a:r>
              <a:rPr lang="uk-UA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робота оформлюється у зошиті;</a:t>
            </a:r>
          </a:p>
          <a:p>
            <a:pPr>
              <a:buFontTx/>
              <a:buNone/>
            </a:pPr>
            <a:r>
              <a:rPr lang="uk-UA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робота </a:t>
            </a:r>
            <a:r>
              <a:rPr lang="uk-UA" altLang="uk-UA" sz="1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</a:t>
            </a:r>
            <a:r>
              <a:rPr lang="en-US" altLang="uk-UA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uk-UA" sz="1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язково</a:t>
            </a:r>
            <a:r>
              <a:rPr lang="uk-UA" altLang="uk-UA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оцінюється.</a:t>
            </a:r>
          </a:p>
          <a:p>
            <a:pPr>
              <a:buFontTx/>
              <a:buNone/>
            </a:pPr>
            <a:endParaRPr lang="ru-RU" altLang="uk-UA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CA1CC8F-4793-4BAD-804C-B37A68B43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283" y="3933056"/>
            <a:ext cx="2909791" cy="23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Організація навчання учнів 10 класів у профільній школі – Калуський ліцей №  10">
            <a:extLst>
              <a:ext uri="{FF2B5EF4-FFF2-40B4-BE49-F238E27FC236}">
                <a16:creationId xmlns:a16="http://schemas.microsoft.com/office/drawing/2014/main" xmlns="" id="{866FE1CE-3063-4B71-A805-F1C1E89B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115736" cy="165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4497BB4-C75D-425B-867F-97CC8EA09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3242" y="181978"/>
            <a:ext cx="6120680" cy="1196752"/>
          </a:xfrm>
        </p:spPr>
        <p:txBody>
          <a:bodyPr/>
          <a:lstStyle/>
          <a:p>
            <a:pPr algn="ctr" eaLnBrk="1" hangingPunct="1"/>
            <a:r>
              <a:rPr lang="ru-RU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altLang="uk-UA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проведенні</a:t>
            </a:r>
            <a:r>
              <a:rPr lang="ru-RU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практичних</a:t>
            </a:r>
            <a:r>
              <a:rPr lang="ru-RU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лабораторних</a:t>
            </a:r>
            <a:r>
              <a:rPr lang="ru-RU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робіт</a:t>
            </a:r>
            <a:r>
              <a:rPr lang="ru-RU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uk-UA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досліджень</a:t>
            </a:r>
            <a:r>
              <a:rPr lang="ru-RU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uk-UA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</a:t>
            </a:r>
            <a:r>
              <a:rPr lang="en-US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uk-UA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язково</a:t>
            </a:r>
            <a:r>
              <a:rPr lang="uk-UA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класному журналі </a:t>
            </a:r>
            <a:r>
              <a:rPr lang="en-US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k-UA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уроку</a:t>
            </a:r>
            <a:r>
              <a:rPr lang="en-US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alt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записуємо – </a:t>
            </a:r>
            <a:r>
              <a:rPr lang="uk-UA" altLang="uk-U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Інструктаж з БЖД.</a:t>
            </a:r>
            <a:endParaRPr lang="ru-RU" altLang="uk-UA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3" descr="231767427_352686613186102_6489963006925392043_n.jpg">
            <a:extLst>
              <a:ext uri="{FF2B5EF4-FFF2-40B4-BE49-F238E27FC236}">
                <a16:creationId xmlns:a16="http://schemas.microsoft.com/office/drawing/2014/main" xmlns="" id="{8DA7811E-009C-4EC6-ACD3-2AA1EBD01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3080" y="1560708"/>
            <a:ext cx="7197024" cy="5265191"/>
          </a:xfrm>
        </p:spPr>
      </p:pic>
    </p:spTree>
    <p:extLst>
      <p:ext uri="{BB962C8B-B14F-4D97-AF65-F5344CB8AC3E}">
        <p14:creationId xmlns:p14="http://schemas.microsoft.com/office/powerpoint/2010/main" val="103303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>
            <a:extLst>
              <a:ext uri="{FF2B5EF4-FFF2-40B4-BE49-F238E27FC236}">
                <a16:creationId xmlns:a16="http://schemas.microsoft.com/office/drawing/2014/main" xmlns="" id="{E3DB258A-7151-4D70-B146-A29E55AAF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694" y="132608"/>
            <a:ext cx="7200800" cy="236028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0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Лабораторні</a:t>
            </a:r>
            <a:r>
              <a:rPr lang="ru-RU" sz="20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endParaRPr lang="ru-RU" sz="1600" b="1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фіксуються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класному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журналі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сторінці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уроку». Приклад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запису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Різноманітність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клітин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організму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Тканини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Лабораторне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Ознайомлення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препаратами тканин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eaLnBrk="1" hangingPunct="1">
              <a:defRPr/>
            </a:pP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Програмою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передбачено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мета –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набуття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спеціальних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умінь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2C04CF17-3EEA-4A49-816A-05ADF81785B4}"/>
              </a:ext>
            </a:extLst>
          </p:cNvPr>
          <p:cNvSpPr txBox="1">
            <a:spLocks/>
          </p:cNvSpPr>
          <p:nvPr/>
        </p:nvSpPr>
        <p:spPr bwMode="auto">
          <a:xfrm>
            <a:off x="1769867" y="2492896"/>
            <a:ext cx="722602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0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Дослідницький</a:t>
            </a:r>
            <a:r>
              <a:rPr lang="ru-RU" sz="20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практикум</a:t>
            </a:r>
            <a:endParaRPr lang="ru-RU" sz="1600" b="1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самостійну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дорослих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роботу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позаурочний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час.</a:t>
            </a:r>
          </a:p>
          <a:p>
            <a:pPr>
              <a:defRPr/>
            </a:pP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Програмою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передбачено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дослідницького</a:t>
            </a:r>
            <a:r>
              <a:rPr lang="ru-RU" sz="1600" b="1" i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практикуму.  </a:t>
            </a:r>
            <a:endParaRPr lang="ru-RU" sz="1600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402206-97DF-4F0D-A67B-81F20601E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694" y="4455842"/>
            <a:ext cx="3119514" cy="189935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E55DDD6-B85F-4822-BDFD-A72D292503DC}"/>
              </a:ext>
            </a:extLst>
          </p:cNvPr>
          <p:cNvSpPr/>
          <p:nvPr/>
        </p:nvSpPr>
        <p:spPr>
          <a:xfrm>
            <a:off x="5142958" y="4149080"/>
            <a:ext cx="400104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uk-UA" sz="2000" b="1" dirty="0" err="1">
                <a:solidFill>
                  <a:srgbClr val="096713"/>
                </a:solidFill>
                <a:cs typeface="Arial" panose="020B0604020202020204" pitchFamily="34" charset="0"/>
              </a:rPr>
              <a:t>Проєкти</a:t>
            </a:r>
            <a:endParaRPr lang="ru-RU" altLang="uk-UA" sz="2000" b="1" dirty="0">
              <a:solidFill>
                <a:srgbClr val="096713"/>
              </a:solidFill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З метою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стимулювання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пізнавальної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діяльності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учнів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програма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передбачає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виконання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та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захист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96713"/>
                </a:solidFill>
                <a:cs typeface="Arial" panose="020B0604020202020204" pitchFamily="34" charset="0"/>
              </a:rPr>
              <a:t>проєктів</a:t>
            </a:r>
            <a:r>
              <a:rPr lang="ru-RU" altLang="uk-UA" sz="1600" b="1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96713"/>
                </a:solidFill>
                <a:cs typeface="Arial" panose="020B0604020202020204" pitchFamily="34" charset="0"/>
              </a:rPr>
              <a:t>дослідницького</a:t>
            </a:r>
            <a:r>
              <a:rPr lang="ru-RU" altLang="uk-UA" sz="1600" b="1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96713"/>
                </a:solidFill>
                <a:cs typeface="Arial" panose="020B0604020202020204" pitchFamily="34" charset="0"/>
              </a:rPr>
              <a:t>спрямування</a:t>
            </a:r>
            <a:r>
              <a:rPr lang="ru-RU" altLang="uk-UA" sz="1600" b="1" dirty="0">
                <a:solidFill>
                  <a:srgbClr val="096713"/>
                </a:solidFill>
                <a:cs typeface="Arial" panose="020B0604020202020204" pitchFamily="34" charset="0"/>
              </a:rPr>
              <a:t> з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представленням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результатів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роботи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.</a:t>
            </a:r>
          </a:p>
          <a:p>
            <a:pPr algn="ctr">
              <a:buFontTx/>
              <a:buNone/>
            </a:pP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Кожен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учень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96713"/>
                </a:solidFill>
                <a:cs typeface="Arial" panose="020B0604020202020204" pitchFamily="34" charset="0"/>
              </a:rPr>
              <a:t>упродовж</a:t>
            </a:r>
            <a:r>
              <a:rPr lang="ru-RU" altLang="uk-UA" sz="1600" b="1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навчального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b="1" dirty="0">
                <a:solidFill>
                  <a:srgbClr val="096713"/>
                </a:solidFill>
                <a:cs typeface="Arial" panose="020B0604020202020204" pitchFamily="34" charset="0"/>
              </a:rPr>
              <a:t>року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має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взяти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участь 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хоча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б в </a:t>
            </a:r>
            <a:r>
              <a:rPr lang="ru-RU" altLang="uk-UA" sz="1600" b="1" dirty="0">
                <a:solidFill>
                  <a:srgbClr val="096713"/>
                </a:solidFill>
                <a:cs typeface="Arial" panose="020B0604020202020204" pitchFamily="34" charset="0"/>
              </a:rPr>
              <a:t>одному 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cs typeface="Arial" panose="020B0604020202020204" pitchFamily="34" charset="0"/>
              </a:rPr>
              <a:t>навчальному</a:t>
            </a:r>
            <a:r>
              <a:rPr lang="ru-RU" altLang="uk-UA" sz="1600" dirty="0">
                <a:solidFill>
                  <a:srgbClr val="096713"/>
                </a:solidFill>
                <a:cs typeface="Arial" panose="020B0604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96713"/>
                </a:solidFill>
                <a:cs typeface="Arial" panose="020B0604020202020204" pitchFamily="34" charset="0"/>
              </a:rPr>
              <a:t>проєкті</a:t>
            </a:r>
            <a:r>
              <a:rPr lang="ru-RU" altLang="uk-UA" sz="1600" b="1" dirty="0">
                <a:solidFill>
                  <a:srgbClr val="096713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95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887B4CB2-91B3-4C44-B0F1-F31E803939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35696" y="44625"/>
            <a:ext cx="7272808" cy="129614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uk-UA" sz="24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altLang="uk-UA" sz="24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altLang="uk-UA" sz="24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досягнень</a:t>
            </a:r>
            <a:r>
              <a:rPr lang="ru-RU" altLang="uk-UA" sz="24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24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endParaRPr lang="ru-RU" altLang="uk-UA" sz="1600" b="1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Критерії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(наказ МОН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21.08.2013 № </a:t>
            </a:r>
            <a:r>
              <a:rPr lang="ru-RU" altLang="uk-UA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1222</a:t>
            </a:r>
            <a:r>
              <a:rPr lang="ru-RU" altLang="uk-UA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затвердження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орієнтовних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досягнень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базових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системі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alt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</a:p>
        </p:txBody>
      </p:sp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xmlns="" id="{A165757B-7A42-4AFE-A59D-CE56E006B201}"/>
              </a:ext>
            </a:extLst>
          </p:cNvPr>
          <p:cNvSpPr txBox="1">
            <a:spLocks/>
          </p:cNvSpPr>
          <p:nvPr/>
        </p:nvSpPr>
        <p:spPr bwMode="auto">
          <a:xfrm>
            <a:off x="1763688" y="1340767"/>
            <a:ext cx="727280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класного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журналу в колонку 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учень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відсутній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уроках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теми, не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виконував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колонці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н/а 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атестований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(а)).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підлягає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коригуванню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Семестрова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класного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журналу в колонку 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семестр, ІІ семестр. 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Семестрове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1600" b="1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підставі тематичних оцінок.</a:t>
            </a:r>
            <a:endParaRPr lang="ru-RU" sz="1600" b="1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учень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відсутній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уроках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семестру, у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відповідну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клітинку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замість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І семестр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ІІ семестр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н/а (не </a:t>
            </a:r>
            <a:r>
              <a:rPr 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атестований).</a:t>
            </a:r>
            <a:endParaRPr lang="ru-RU" sz="1600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Семестрова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підлягати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коригуванню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Скоригована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семестрова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колонку 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Скоригована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колонкою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семестр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ІІ семестр.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Колонки для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виставлення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скоригованих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оцінок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відводяться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відсутності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виявили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коригувати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учневі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вдалося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підвищити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колонку Скоригована не ставиться.</a:t>
            </a:r>
            <a:endParaRPr lang="ru-RU" sz="1600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Річна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виставляється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журналу в колонку 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написом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Річна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зазначення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раніше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3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виставлення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ru-RU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ІІ </a:t>
            </a:r>
            <a:r>
              <a:rPr lang="uk-UA" sz="1600" dirty="0">
                <a:solidFill>
                  <a:srgbClr val="09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семестр.</a:t>
            </a:r>
            <a:endParaRPr lang="ru-RU" sz="1600" dirty="0">
              <a:solidFill>
                <a:srgbClr val="0967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7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1150B213-092F-4D96-B9A1-E3223BDE970B}"/>
              </a:ext>
            </a:extLst>
          </p:cNvPr>
          <p:cNvSpPr/>
          <p:nvPr/>
        </p:nvSpPr>
        <p:spPr>
          <a:xfrm>
            <a:off x="1772764" y="1631877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96713"/>
                </a:solidFill>
              </a:rPr>
              <a:t>Формулювання об’єктивних і зрозумілих для учнів цілей навчання / ОЧІКУВАНИХ РЕЗУЛЬТАТІВ.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96713"/>
                </a:solidFill>
              </a:rPr>
              <a:t>Ознайомлення учнів із КРИТЕРІЯМИ ОЦІНЮВАННЯ та поступове НАПРАЦЮВАННЯ їх разом з учнями.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96713"/>
                </a:solidFill>
              </a:rPr>
              <a:t>Надання учням ЗВОРОТНОГО ЗВ’ЯЗКУ щодо їхніх навчальних досягнень відповідно до визначених цілей.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96713"/>
                </a:solidFill>
              </a:rPr>
              <a:t>Створення умов для формування вміння учнів аналізувати власну навчальну діяльність (РЕФЛЕКСІЯ) та брати активну участь у процесі оцінювання із застосуванням критеріїв, зокрема шляхом САМООЦІНЮВАННЯ та ВЗАЄМООЦІНЮВАННЯ.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96713"/>
                </a:solidFill>
              </a:rPr>
              <a:t>КОРЕГУВАННЯ спільно з учнями підходів до навчання з урахуванням результатів оцінювання та спільне визначення подальших кроків для покращення результатів навчання допомогти учням усвідомити способи досягнення кращих результатів навчання.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3D25D8-CFC5-4865-A5B9-D11AD6673D3F}"/>
              </a:ext>
            </a:extLst>
          </p:cNvPr>
          <p:cNvSpPr txBox="1"/>
          <p:nvPr/>
        </p:nvSpPr>
        <p:spPr>
          <a:xfrm>
            <a:off x="1763688" y="159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2"/>
                </a:solidFill>
              </a:rPr>
              <a:t>Формувальне оцінювання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736534-44B4-4A41-821D-C39D35895A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8" r="11560"/>
          <a:stretch/>
        </p:blipFill>
        <p:spPr>
          <a:xfrm>
            <a:off x="1852135" y="126631"/>
            <a:ext cx="1210443" cy="1136807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4488F2AA-CC74-41EA-8BD0-010DD45A0276}"/>
              </a:ext>
            </a:extLst>
          </p:cNvPr>
          <p:cNvSpPr/>
          <p:nvPr/>
        </p:nvSpPr>
        <p:spPr>
          <a:xfrm>
            <a:off x="3062578" y="470657"/>
            <a:ext cx="6045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0070C0"/>
                </a:solidFill>
              </a:rPr>
              <a:t>допомогти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учням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усвідомити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способи</a:t>
            </a:r>
            <a:endParaRPr lang="ru-RU" sz="1800" dirty="0">
              <a:solidFill>
                <a:srgbClr val="0070C0"/>
              </a:solidFill>
            </a:endParaRPr>
          </a:p>
          <a:p>
            <a:r>
              <a:rPr lang="ru-RU" sz="1800" dirty="0" err="1">
                <a:solidFill>
                  <a:srgbClr val="0070C0"/>
                </a:solidFill>
              </a:rPr>
              <a:t>досягнення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кращих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результатів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>
                <a:solidFill>
                  <a:srgbClr val="0070C0"/>
                </a:solidFill>
              </a:rPr>
              <a:t>навчання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4FE81E-7C00-49B5-A57B-E2BA90F3FEE5}"/>
              </a:ext>
            </a:extLst>
          </p:cNvPr>
          <p:cNvSpPr txBox="1"/>
          <p:nvPr/>
        </p:nvSpPr>
        <p:spPr>
          <a:xfrm>
            <a:off x="3419872" y="1237956"/>
            <a:ext cx="3709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>
                <a:solidFill>
                  <a:srgbClr val="096713"/>
                </a:solidFill>
              </a:rPr>
              <a:t>АЛГОРИТМ ДІЯЛЬНОСТІ ВЧИТЕЛЯ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9373701-BECC-40C1-8229-DC5F1B7AD5F9}"/>
              </a:ext>
            </a:extLst>
          </p:cNvPr>
          <p:cNvSpPr/>
          <p:nvPr/>
        </p:nvSpPr>
        <p:spPr>
          <a:xfrm>
            <a:off x="1849388" y="5373216"/>
            <a:ext cx="5962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70C0"/>
                </a:solidFill>
              </a:rPr>
              <a:t>Не залежить від шкали оцінювання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70C0"/>
                </a:solidFill>
              </a:rPr>
              <a:t>Передбачає надання зворотного зв'язку, підтримку, оцінювання на основі цілей та критеріїв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70C0"/>
                </a:solidFill>
              </a:rPr>
              <a:t>Можливість розпізнати та виправляти помилки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9500D4-33F1-4383-B428-D11F89FE4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5063882"/>
            <a:ext cx="1080120" cy="17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8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5AC60C1-96DE-4013-A868-E11B34B2127C}"/>
              </a:ext>
            </a:extLst>
          </p:cNvPr>
          <p:cNvSpPr/>
          <p:nvPr/>
        </p:nvSpPr>
        <p:spPr>
          <a:xfrm>
            <a:off x="1763688" y="480525"/>
            <a:ext cx="73803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надихаєте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мене бути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кращим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учителем, коли…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зараз на правильному шляху!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дуже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старанно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над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цим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попрацював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пишаюся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тим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як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працювали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сьогодні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 зараз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виходить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значно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краще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Я знала,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що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зможеш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Мої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вітання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чудова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робота!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Продовжуй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працювати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над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цим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успіх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зовсім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скоро.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Діти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ваш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мозок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певно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наполегливо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працює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—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все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швидко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зрозуміли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Зроби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ще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раз і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отримаєш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гарний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результат.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Твоя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ідея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чудова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Клас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яка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гарна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командна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робота!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бачу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тебе не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спинити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на шляху до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успіху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Ваші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ідеї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такі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креативні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Давай разом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подумаємо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як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зробити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Сенсаційно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мабуть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багато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тренувався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працював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Як же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гарно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впоралась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Мені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вподоби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хід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твоїх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думок!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дуже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гарно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висловилась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зробив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блискуче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Чудово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висловлюєш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свої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почуття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Я знаю,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що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важко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але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майже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впоралась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Фантастичне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вирішення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питання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Я знаю,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що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тобі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було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важко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але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залишався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таким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сконцентрованим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6A407988-E7D8-4622-BE63-12D973E7C18B}"/>
              </a:ext>
            </a:extLst>
          </p:cNvPr>
          <p:cNvSpPr/>
          <p:nvPr/>
        </p:nvSpPr>
        <p:spPr>
          <a:xfrm>
            <a:off x="1835696" y="18860"/>
            <a:ext cx="7308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Фрази-мотиватори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на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щодень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для ваших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учнів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1900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91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xmlns="" id="{680FDD76-28FB-4C33-8AB9-DE9F3938399C}"/>
              </a:ext>
            </a:extLst>
          </p:cNvPr>
          <p:cNvSpPr/>
          <p:nvPr/>
        </p:nvSpPr>
        <p:spPr>
          <a:xfrm>
            <a:off x="1763688" y="0"/>
            <a:ext cx="7380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Правила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підготовки</a:t>
            </a: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до уроку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умовах</a:t>
            </a: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сьогодення</a:t>
            </a:r>
            <a:endParaRPr lang="ru-RU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7B1CA9CC-BD73-474C-8FBF-4AA6B55187B0}"/>
              </a:ext>
            </a:extLst>
          </p:cNvPr>
          <p:cNvSpPr/>
          <p:nvPr/>
        </p:nvSpPr>
        <p:spPr>
          <a:xfrm>
            <a:off x="1783212" y="692696"/>
            <a:ext cx="73803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Підготуйтеся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Готуючи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уроку, запитайте себе: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активує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почуте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побачене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пізнавальну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актуалізуйте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школярами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впевненість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нового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створіть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Google-формі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опитувальник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два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«Чим ми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займалися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?» і «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Розкажіть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 (тут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вписуєте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яке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спиратися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подальшої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очного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замислюючись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Але і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дистанційного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пропускати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пояснювати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тему.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Продумайте, як подати </a:t>
            </a:r>
            <a:r>
              <a:rPr lang="ru-RU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 добре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переносити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асинхронне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відбуватися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реального часу та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синхронної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опрацьована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ваша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присутність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важливіша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Практика.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Навчіть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справлятись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помилками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вчителям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справлятись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помилками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педагог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себе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діагностичну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корекційну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Так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побачить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переконається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застосовує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45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xmlns="" id="{680FDD76-28FB-4C33-8AB9-DE9F3938399C}"/>
              </a:ext>
            </a:extLst>
          </p:cNvPr>
          <p:cNvSpPr/>
          <p:nvPr/>
        </p:nvSpPr>
        <p:spPr>
          <a:xfrm>
            <a:off x="1763688" y="619"/>
            <a:ext cx="7380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Правила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підготовки</a:t>
            </a: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до уроку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умовах</a:t>
            </a: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сьогодення</a:t>
            </a:r>
            <a:endParaRPr lang="ru-RU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DC5E61A-EB39-4728-A65F-708095BB201D}"/>
              </a:ext>
            </a:extLst>
          </p:cNvPr>
          <p:cNvSpPr/>
          <p:nvPr/>
        </p:nvSpPr>
        <p:spPr>
          <a:xfrm>
            <a:off x="1768584" y="857462"/>
            <a:ext cx="73803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B050"/>
                </a:solidFill>
                <a:cs typeface="Arial" panose="020B0604020202020204" pitchFamily="34" charset="0"/>
              </a:rPr>
              <a:t>4. </a:t>
            </a:r>
            <a:r>
              <a:rPr lang="ru-RU" sz="1600" b="1" dirty="0" err="1">
                <a:solidFill>
                  <a:srgbClr val="00B050"/>
                </a:solidFill>
                <a:cs typeface="Arial" panose="020B0604020202020204" pitchFamily="34" charset="0"/>
              </a:rPr>
              <a:t>Підсилюйте</a:t>
            </a:r>
            <a:r>
              <a:rPr lang="ru-RU" sz="1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cs typeface="Arial" panose="020B0604020202020204" pitchFamily="34" charset="0"/>
              </a:rPr>
              <a:t>мотивацію</a:t>
            </a:r>
            <a:r>
              <a:rPr lang="ru-RU" sz="1600" b="1" dirty="0">
                <a:solidFill>
                  <a:srgbClr val="00B050"/>
                </a:solidFill>
                <a:cs typeface="Arial" panose="020B0604020202020204" pitchFamily="34" charset="0"/>
              </a:rPr>
              <a:t>. 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Можна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створити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умови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за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яких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мотивація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підтримується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чи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Але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всі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ми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різні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комусь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потрібні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підтримка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та похвала,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комусь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—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відчуття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досягнення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ситуація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комусь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— максимальна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автономність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комусь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—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оцінки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всі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достатньо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мотивовані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щоб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виконувати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завдання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в онлайн-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форматі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показав приклад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першої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хвилі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дистанційки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».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Леонардо да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Вінчі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влучно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підмітив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Навчання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без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бажання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псує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розум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і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нічого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затримує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собі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».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Якщо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ваші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розумітимуть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чому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вивчають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певну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тему, та 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взагалі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—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навіщо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прийшли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до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школи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висновок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сумний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дитина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зможе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навчатися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якісно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очно,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дистанційно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Але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ситуацію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можна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змінити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якщо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допомогу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прийдуть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захопливі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цифрові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інструменти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00B050"/>
                </a:solidFill>
                <a:cs typeface="Arial" panose="020B0604020202020204" pitchFamily="34" charset="0"/>
              </a:rPr>
              <a:t>5. </a:t>
            </a:r>
            <a:r>
              <a:rPr lang="ru-RU" sz="1600" b="1" dirty="0" err="1">
                <a:solidFill>
                  <a:srgbClr val="00B050"/>
                </a:solidFill>
                <a:cs typeface="Arial" panose="020B0604020202020204" pitchFamily="34" charset="0"/>
              </a:rPr>
              <a:t>Формувальне</a:t>
            </a:r>
            <a:r>
              <a:rPr lang="ru-RU" sz="1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cs typeface="Arial" panose="020B0604020202020204" pitchFamily="34" charset="0"/>
              </a:rPr>
              <a:t>оцінювання</a:t>
            </a:r>
            <a:r>
              <a:rPr lang="ru-RU" sz="1600" b="1" dirty="0">
                <a:solidFill>
                  <a:srgbClr val="00B050"/>
                </a:solidFill>
                <a:cs typeface="Arial" panose="020B0604020202020204" pitchFamily="34" charset="0"/>
              </a:rPr>
              <a:t>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цьому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етапі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участь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є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важливішою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ніж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етапі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пояснення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матеріалу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Мета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оцінки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—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поставити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позначку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журналі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вказуючи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рівень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знань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—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про те,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щоб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показати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учневі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де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є на шляху до мети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йому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треба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зробити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щоб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досягти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результату.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Оцінка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містити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коментар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до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роботи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самі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лише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«7»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чи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«9» мало про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говорять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побачить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«9» —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подумає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«Ну й добре!»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більше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повернеться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до теми,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щоб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зрозуміти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як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зробити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краще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Саме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тому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вчителям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варто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спробувати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надавати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лише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кількісний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а 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якісний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зворотний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зв’язок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іноді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взагалі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відмовлятися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від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кількісного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2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xmlns="" id="{680FDD76-28FB-4C33-8AB9-DE9F3938399C}"/>
              </a:ext>
            </a:extLst>
          </p:cNvPr>
          <p:cNvSpPr/>
          <p:nvPr/>
        </p:nvSpPr>
        <p:spPr>
          <a:xfrm>
            <a:off x="1763688" y="619"/>
            <a:ext cx="7380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Правила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підготовки</a:t>
            </a: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до уроку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умовах</a:t>
            </a: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сьогодення</a:t>
            </a:r>
            <a:endParaRPr lang="ru-RU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DC5E61A-EB39-4728-A65F-708095BB201D}"/>
              </a:ext>
            </a:extLst>
          </p:cNvPr>
          <p:cNvSpPr/>
          <p:nvPr/>
        </p:nvSpPr>
        <p:spPr>
          <a:xfrm>
            <a:off x="1768584" y="857462"/>
            <a:ext cx="73803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B050"/>
                </a:solidFill>
                <a:cs typeface="Arial" panose="020B0604020202020204" pitchFamily="34" charset="0"/>
              </a:rPr>
              <a:t>6. Не </a:t>
            </a:r>
            <a:r>
              <a:rPr lang="ru-RU" sz="1600" b="1" dirty="0" err="1">
                <a:solidFill>
                  <a:srgbClr val="00B050"/>
                </a:solidFill>
                <a:cs typeface="Arial" panose="020B0604020202020204" pitchFamily="34" charset="0"/>
              </a:rPr>
              <a:t>намагайтеся</a:t>
            </a:r>
            <a:r>
              <a:rPr lang="ru-RU" sz="1600" b="1" dirty="0">
                <a:solidFill>
                  <a:srgbClr val="00B050"/>
                </a:solidFill>
                <a:cs typeface="Arial" panose="020B0604020202020204" pitchFamily="34" charset="0"/>
              </a:rPr>
              <a:t> бути «</a:t>
            </a:r>
            <a:r>
              <a:rPr lang="ru-RU" sz="1600" b="1" dirty="0" err="1">
                <a:solidFill>
                  <a:srgbClr val="00B050"/>
                </a:solidFill>
                <a:cs typeface="Arial" panose="020B0604020202020204" pitchFamily="34" charset="0"/>
              </a:rPr>
              <a:t>гелікоптерними</a:t>
            </a:r>
            <a:r>
              <a:rPr lang="ru-RU" sz="1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B050"/>
                </a:solidFill>
                <a:cs typeface="Arial" panose="020B0604020202020204" pitchFamily="34" charset="0"/>
              </a:rPr>
              <a:t>вчителями</a:t>
            </a:r>
            <a:r>
              <a:rPr lang="ru-RU" sz="1600" b="1" dirty="0">
                <a:solidFill>
                  <a:srgbClr val="00B050"/>
                </a:solidFill>
                <a:cs typeface="Arial" panose="020B0604020202020204" pitchFamily="34" charset="0"/>
              </a:rPr>
              <a:t>».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Так-так, не перебирайте на себе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функцію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гелікоптера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та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намагайтеся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за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мінімальний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час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нафарширувати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дитину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масивом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інформації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вміннями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та компетентностями,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вибір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яких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сам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впливу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Школяр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відчуває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навколо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стільки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всього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відбувається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Але… не з ним.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Натомість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дитина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відчувати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внутрішню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потребу бути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уроці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Але як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вплинути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Спробуйте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з’ясувати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про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які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знання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вашого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предмета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говорять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як про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власну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потребу.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Цікавинки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мають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бути, але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перевантажуйте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урок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веселощами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адресуватися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тим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запитам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які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є у ваших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учнів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Якщо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відчуває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все те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яскраве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креативне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пропонуєте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спрямоване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вирішення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його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потреб, то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сприйматиме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цей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процес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як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навчання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7. </a:t>
            </a:r>
            <a:r>
              <a:rPr lang="ru-RU" sz="1600" b="1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Надайте</a:t>
            </a:r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вибір</a:t>
            </a:r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вашим </a:t>
            </a:r>
            <a:r>
              <a:rPr lang="ru-RU" sz="1600" b="1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учням</a:t>
            </a:r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і </a:t>
            </a:r>
            <a:r>
              <a:rPr lang="ru-RU" sz="1600" b="1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допомагайте</a:t>
            </a:r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їм</a:t>
            </a:r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встановити</a:t>
            </a:r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цілі</a:t>
            </a:r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Цілі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треба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сформулювати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так,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щоб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розумів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цілі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школи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чи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міністерства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його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особисті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Дитина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знати,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вона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одержить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засвоївши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знання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Надайте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учневі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вибір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означає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диктувати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вивчаємо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ми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певну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тему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чи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У межах кожного уроку і теми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варто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забезпечити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кілька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опцій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пропонувати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їх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дітям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Принцип той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самий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й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харчуванням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Якщо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ми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скажемо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дитині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Їж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хочеш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!» —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найімовірніше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раціон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складатиметься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снеків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смаколиків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газованої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води. Але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можна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надати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вибір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у межах смачного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корисного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Так само — з уроками.</a:t>
            </a:r>
          </a:p>
        </p:txBody>
      </p:sp>
    </p:spTree>
    <p:extLst>
      <p:ext uri="{BB962C8B-B14F-4D97-AF65-F5344CB8AC3E}">
        <p14:creationId xmlns:p14="http://schemas.microsoft.com/office/powerpoint/2010/main" val="50572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xmlns="" id="{680FDD76-28FB-4C33-8AB9-DE9F3938399C}"/>
              </a:ext>
            </a:extLst>
          </p:cNvPr>
          <p:cNvSpPr/>
          <p:nvPr/>
        </p:nvSpPr>
        <p:spPr>
          <a:xfrm>
            <a:off x="1763688" y="619"/>
            <a:ext cx="7380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Правила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підготовки</a:t>
            </a: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до уроку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умовах</a:t>
            </a:r>
            <a:r>
              <a:rPr lang="ru-RU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cs typeface="Arial" panose="020B0604020202020204" pitchFamily="34" charset="0"/>
              </a:rPr>
              <a:t>сьогодення</a:t>
            </a:r>
            <a:endParaRPr lang="ru-RU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0DC5E61A-EB39-4728-A65F-708095BB201D}"/>
              </a:ext>
            </a:extLst>
          </p:cNvPr>
          <p:cNvSpPr/>
          <p:nvPr/>
        </p:nvSpPr>
        <p:spPr>
          <a:xfrm>
            <a:off x="1768584" y="857462"/>
            <a:ext cx="73803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8. Тести — </a:t>
            </a:r>
            <a:r>
              <a:rPr lang="ru-RU" sz="1600" b="1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корисний</a:t>
            </a:r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інструмент</a:t>
            </a:r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«</a:t>
            </a:r>
            <a:r>
              <a:rPr lang="ru-RU" sz="1600" b="1" dirty="0" err="1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дистанційки</a:t>
            </a:r>
            <a:r>
              <a:rPr lang="ru-RU" sz="1600" b="1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але не для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оцінювання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Під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час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першої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хвилі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української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дистанційки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»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більшість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вчителів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саме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тестами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намагалися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перевірити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рівень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знань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Використовуйте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канали </a:t>
            </a:r>
            <a:r>
              <a:rPr lang="ru-RU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Спостерігайте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за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тим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як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краще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засвоюють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інформацію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ваші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Хтось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добре «ловить»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матеріал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коли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вчитель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розповідає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наживо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Для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когось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краще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коли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виступ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є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записі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комусь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зручніше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подивитися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презентацію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елементами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інтерактиву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Спробуйте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наступне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зробіть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плейлист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свій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урок, 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якому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зберіть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п’ять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різних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пояснень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однієї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теми. Або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краще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— нехай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такий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плейлист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складуть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ваші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! Для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цього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їм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треба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знайти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інтернеті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як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п’ять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різних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людей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пояснюють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певну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тему.</a:t>
            </a:r>
          </a:p>
          <a:p>
            <a:pPr lvl="0"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Або ж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іще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один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цікавий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варіант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знайдіть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інтернеті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запропонуйте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учням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погане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пояснення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теми.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Попросіть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розповісти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саме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цьому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поясненні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незрозуміло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чого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бракує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Це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набагато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краща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перевірка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розуміння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теми,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ніж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тести.</a:t>
            </a:r>
          </a:p>
          <a:p>
            <a:pPr lvl="0" algn="just"/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Не давайте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завдання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написати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реферат: результат буде «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скачаний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» за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хвилину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та просто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прочитаний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у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найкращому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разі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. Дайте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завдання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завантажити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з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інтернету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три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реферати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на одну тему та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порівняти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їх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між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собою.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Це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зовсім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інший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рівень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завдання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Ще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краще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—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створити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презентацію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за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цим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рефератом.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Матеріал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конкретного тексту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учень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має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передати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у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форматі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презентації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інфографіки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чи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будь-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якому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іншому</a:t>
            </a:r>
            <a:r>
              <a:rPr lang="ru-RU" sz="1600" i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0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xmlns="" id="{517E708D-EB1D-46E1-8500-8440267B363C}"/>
              </a:ext>
            </a:extLst>
          </p:cNvPr>
          <p:cNvSpPr/>
          <p:nvPr/>
        </p:nvSpPr>
        <p:spPr>
          <a:xfrm>
            <a:off x="1704974" y="26503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2023/2024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5226B7DA-1AC0-4841-BA80-034D173E43AD}"/>
              </a:ext>
            </a:extLst>
          </p:cNvPr>
          <p:cNvSpPr/>
          <p:nvPr/>
        </p:nvSpPr>
        <p:spPr>
          <a:xfrm>
            <a:off x="1750343" y="620688"/>
            <a:ext cx="7272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Закони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України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«Про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освіту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«Про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повну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загальну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середню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освіту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B446A1B2-66A0-4067-B40A-53A4BA30BC1A}"/>
              </a:ext>
            </a:extLst>
          </p:cNvPr>
          <p:cNvSpPr/>
          <p:nvPr/>
        </p:nvSpPr>
        <p:spPr>
          <a:xfrm>
            <a:off x="1704974" y="1268760"/>
            <a:ext cx="7425681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Державні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стандарти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повної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в 7 – 9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–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Державного стандарту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базової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та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повної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загальної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середньої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   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освіти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(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затвердженого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Постановою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КМУ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від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23 листопада 2011 року No1392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);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рівні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профільної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(в 10 – 11/12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) –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Державного стандарту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базової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та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повної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загальної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середньої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освіти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(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затвердженого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Постановою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КМУ </a:t>
            </a:r>
            <a:r>
              <a:rPr kumimoji="0" lang="ru-RU" sz="1300" b="0" i="0" u="sng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від</a:t>
            </a:r>
            <a:r>
              <a:rPr kumimoji="0" lang="ru-RU" sz="1300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23 листопада 2011 р. №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1392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)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.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Типові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освітні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програми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для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закладів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 7-9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–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Типової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освітньої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програми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закладів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загальної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середньої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освіти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 ІІ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ступеня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(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затвердженої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наказом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Міністерства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освіти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і науки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України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від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20.04. 2018 </a:t>
            </a: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№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40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5)</a:t>
            </a: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 рівні профільної середньої освіти </a:t>
            </a: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Типової освітньої програми закладів середньої загальної освіти ІІІ ступеня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(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затвердженої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наказом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МОНу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від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20.04.2018 №408 у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редакції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наказу МОН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від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28.11.2019 №1493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зі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8"/>
              </a:rPr>
              <a:t>змінами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       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Накази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Міністерства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і науки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України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9"/>
              </a:rPr>
              <a:t>від 07 червня 2023 р. № 705 «Про проведення всеукраїнського конкурсу «Учитель року-2024″»</a:t>
            </a:r>
            <a:endParaRPr lang="uk-UA" sz="13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10"/>
              </a:rPr>
              <a:t>від 15.05.2023 № 563 «Про затвердження методичних рекомендацій щодо окремих питань здобуття освіти в закладах загальної середньої освіти в умовах воєнного стану в Україні</a:t>
            </a:r>
            <a:r>
              <a:rPr lang="uk-UA" sz="1300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11"/>
              </a:rPr>
              <a:t>від 09.09.2022 р. № 805 «Про затвердження Положення про атестацію педагогічних працівників»</a:t>
            </a:r>
            <a:endParaRPr lang="uk-UA" sz="13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12"/>
              </a:rPr>
              <a:t>від 08 серпня 2022 року № 707 «Про затвердження Інструкції з ведення ділової документації у закладах загальної середньої освіти в електронній формі»</a:t>
            </a:r>
            <a:endParaRPr lang="uk-UA" sz="13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 defTabSz="685800"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  </a:t>
            </a:r>
            <a:r>
              <a:rPr lang="uk-UA" sz="1300" dirty="0">
                <a:solidFill>
                  <a:schemeClr val="accent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від 01.04.2022 №289 «Про затвердження методичних рекомендацій щодо оцінювання навчальних досягнень учнів 5-6 класів, які здобувають освіту відповідно до нового Державного стандарту базової середньої освіти»</a:t>
            </a:r>
            <a:endParaRPr lang="uk-UA" sz="1300" dirty="0">
              <a:solidFill>
                <a:schemeClr val="accent2"/>
              </a:solidFill>
            </a:endParaRPr>
          </a:p>
          <a:p>
            <a:pPr marL="285750" indent="-285750" defTabSz="685800">
              <a:buFont typeface="Wingdings" panose="05000000000000000000" pitchFamily="2" charset="2"/>
              <a:buChar char="Ø"/>
              <a:defRPr/>
            </a:pPr>
            <a:r>
              <a:rPr lang="uk-UA" sz="1300" dirty="0">
                <a:solidFill>
                  <a:srgbClr val="00B05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від 8 вересня 2020 року №1115 і зареєстровано в Міністерстві юстиції 28 вересня 2020 року за №941/35224 «Деякі питання організації дистанційного навчання</a:t>
            </a:r>
            <a:r>
              <a:rPr lang="uk-UA" sz="1300" dirty="0">
                <a:solidFill>
                  <a:srgbClr val="00B050"/>
                </a:solidFill>
              </a:rPr>
              <a:t>»</a:t>
            </a:r>
            <a:r>
              <a:rPr lang="ru-RU" sz="1300" dirty="0">
                <a:solidFill>
                  <a:srgbClr val="00B050"/>
                </a:solidFill>
                <a:cs typeface="Arial" panose="020B0604020202020204" pitchFamily="34" charset="0"/>
              </a:rPr>
              <a:t>                                           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55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49028810-ACDA-48DF-BDAC-99755BFF16EC}"/>
              </a:ext>
            </a:extLst>
          </p:cNvPr>
          <p:cNvSpPr/>
          <p:nvPr/>
        </p:nvSpPr>
        <p:spPr>
          <a:xfrm>
            <a:off x="457200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Відсутність шаблонів </a:t>
            </a:r>
          </a:p>
          <a:p>
            <a:r>
              <a:rPr lang="uk-UA" dirty="0"/>
              <a:t>і готових рішень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2DF09794-6798-4677-B84F-C08A7CF7BC45}"/>
              </a:ext>
            </a:extLst>
          </p:cNvPr>
          <p:cNvSpPr/>
          <p:nvPr/>
        </p:nvSpPr>
        <p:spPr>
          <a:xfrm>
            <a:off x="1979712" y="2459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Індивідуальний</a:t>
            </a:r>
          </a:p>
          <a:p>
            <a:r>
              <a:rPr lang="uk-UA" dirty="0"/>
              <a:t>підхід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9ECEFB-1569-4012-9897-170700EB4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352965"/>
            <a:ext cx="5721966" cy="4680520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5FDB34D-3DFA-4D69-B983-7EA0CF2EF8C3}"/>
              </a:ext>
            </a:extLst>
          </p:cNvPr>
          <p:cNvSpPr/>
          <p:nvPr/>
        </p:nvSpPr>
        <p:spPr>
          <a:xfrm>
            <a:off x="1835696" y="2492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 Потреби</a:t>
            </a:r>
          </a:p>
          <a:p>
            <a:r>
              <a:rPr lang="uk-UA" dirty="0"/>
              <a:t> Проблеми</a:t>
            </a:r>
          </a:p>
          <a:p>
            <a:r>
              <a:rPr lang="uk-UA" dirty="0"/>
              <a:t> Задачі</a:t>
            </a:r>
          </a:p>
        </p:txBody>
      </p:sp>
    </p:spTree>
    <p:extLst>
      <p:ext uri="{BB962C8B-B14F-4D97-AF65-F5344CB8AC3E}">
        <p14:creationId xmlns:p14="http://schemas.microsoft.com/office/powerpoint/2010/main" val="1074072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058B630-05C2-45BA-A518-A54D5B6A4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405" y="7725"/>
            <a:ext cx="7309595" cy="6661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619" y="1844219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" b="1" dirty="0">
                <a:solidFill>
                  <a:srgbClr val="0083E6"/>
                </a:solidFill>
              </a:rPr>
              <a:t>Само</a:t>
            </a:r>
          </a:p>
          <a:p>
            <a:r>
              <a:rPr lang="uk-UA" sz="800" b="1" dirty="0">
                <a:solidFill>
                  <a:srgbClr val="0083E6"/>
                </a:solidFill>
              </a:rPr>
              <a:t>вира</a:t>
            </a:r>
          </a:p>
          <a:p>
            <a:r>
              <a:rPr lang="uk-UA" sz="800" b="1" dirty="0" err="1">
                <a:solidFill>
                  <a:srgbClr val="0083E6"/>
                </a:solidFill>
              </a:rPr>
              <a:t>ження</a:t>
            </a:r>
            <a:endParaRPr lang="ru-RU" sz="800" b="1" dirty="0">
              <a:solidFill>
                <a:srgbClr val="0083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26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8A114B5-97FE-4652-807A-674CC50F9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88640"/>
            <a:ext cx="6791325" cy="19716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5821DE-CDA2-4C0C-AE6F-F6487ABD5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2988407"/>
            <a:ext cx="700412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78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9672DB8-E653-4079-AF24-B7D3DEA5B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636219"/>
            <a:ext cx="4219153" cy="2221781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441ED30B-177D-4EF5-A25D-EC4E6ED74D36}"/>
              </a:ext>
            </a:extLst>
          </p:cNvPr>
          <p:cNvSpPr/>
          <p:nvPr/>
        </p:nvSpPr>
        <p:spPr>
          <a:xfrm>
            <a:off x="3275856" y="188640"/>
            <a:ext cx="2825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Змішане навчання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40F87C9B-63B3-496E-9219-0473EDF4BD27}"/>
              </a:ext>
            </a:extLst>
          </p:cNvPr>
          <p:cNvSpPr/>
          <p:nvPr/>
        </p:nvSpPr>
        <p:spPr>
          <a:xfrm>
            <a:off x="1835696" y="548680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Змішане навчання – методика, за якою учні </a:t>
            </a:r>
          </a:p>
          <a:p>
            <a:r>
              <a:rPr lang="uk-UA" dirty="0"/>
              <a:t>засвоюють частину матеріалу онлайн і якоюсь </a:t>
            </a:r>
          </a:p>
          <a:p>
            <a:r>
              <a:rPr lang="uk-UA" dirty="0"/>
              <a:t>мірою самостійно керують своїм часом, а </a:t>
            </a:r>
          </a:p>
          <a:p>
            <a:r>
              <a:rPr lang="uk-UA" dirty="0"/>
              <a:t>частину – </a:t>
            </a:r>
            <a:r>
              <a:rPr lang="uk-UA" dirty="0" err="1"/>
              <a:t>офлайн</a:t>
            </a:r>
            <a:r>
              <a:rPr lang="uk-UA" dirty="0"/>
              <a:t>, у класі. Водночас, це </a:t>
            </a:r>
            <a:r>
              <a:rPr lang="uk-UA" dirty="0" err="1"/>
              <a:t>логічно</a:t>
            </a:r>
            <a:endParaRPr lang="uk-UA" dirty="0"/>
          </a:p>
          <a:p>
            <a:r>
              <a:rPr lang="uk-UA" dirty="0"/>
              <a:t>пов’язані між собою компоненти теми. </a:t>
            </a:r>
          </a:p>
          <a:p>
            <a:r>
              <a:rPr lang="uk-UA" dirty="0"/>
              <a:t>Зрештою, учні отримують цілісний навчальний </a:t>
            </a:r>
          </a:p>
          <a:p>
            <a:r>
              <a:rPr lang="uk-UA" dirty="0"/>
              <a:t>досвід.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5D7E425B-3C58-4DBA-A22C-2932442FFD8D}"/>
              </a:ext>
            </a:extLst>
          </p:cNvPr>
          <p:cNvSpPr/>
          <p:nvPr/>
        </p:nvSpPr>
        <p:spPr>
          <a:xfrm>
            <a:off x="2051720" y="3331113"/>
            <a:ext cx="709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https://nus.org.ua/articles/zmishane-navchannya-yak-vchyteli-pratsyuyut-i-oflajn-i-onlajn/</a:t>
            </a:r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71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8A1CCBF2-8AAD-4921-B522-A1BFACDE954D}"/>
              </a:ext>
            </a:extLst>
          </p:cNvPr>
          <p:cNvSpPr/>
          <p:nvPr/>
        </p:nvSpPr>
        <p:spPr>
          <a:xfrm>
            <a:off x="1835696" y="116632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Зменшуємо</a:t>
            </a:r>
            <a:r>
              <a:rPr lang="ru-RU" dirty="0"/>
              <a:t> </a:t>
            </a:r>
            <a:r>
              <a:rPr lang="ru-RU" dirty="0" err="1"/>
              <a:t>когнітивне</a:t>
            </a:r>
            <a:r>
              <a:rPr lang="ru-RU" dirty="0"/>
              <a:t> </a:t>
            </a:r>
            <a:r>
              <a:rPr lang="ru-RU" dirty="0" err="1"/>
              <a:t>перевантаження</a:t>
            </a:r>
            <a:endParaRPr lang="ru-RU" dirty="0"/>
          </a:p>
          <a:p>
            <a:r>
              <a:rPr lang="ru-RU" dirty="0">
                <a:hlinkClick r:id="rId4"/>
              </a:rPr>
              <a:t>https://uk.wikipedia.org/wiki/Теорія_когнітивного_навантаження</a:t>
            </a:r>
            <a:endParaRPr lang="ru-RU" dirty="0"/>
          </a:p>
          <a:p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4DC70A06-1C04-4B44-9099-D15A924056EE}"/>
              </a:ext>
            </a:extLst>
          </p:cNvPr>
          <p:cNvSpPr/>
          <p:nvPr/>
        </p:nvSpPr>
        <p:spPr>
          <a:xfrm>
            <a:off x="1835696" y="1412776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когніти́вного</a:t>
            </a:r>
            <a:r>
              <a:rPr lang="ru-RU" dirty="0"/>
              <a:t> </a:t>
            </a:r>
            <a:r>
              <a:rPr lang="ru-RU" dirty="0" err="1"/>
              <a:t>наванта́ження</a:t>
            </a:r>
            <a:endParaRPr lang="ru-RU" dirty="0"/>
          </a:p>
          <a:p>
            <a:r>
              <a:rPr lang="ru-RU" dirty="0"/>
              <a:t>Джона </a:t>
            </a:r>
            <a:r>
              <a:rPr lang="ru-RU" dirty="0" err="1"/>
              <a:t>Свеллера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348EF4-C8DE-4A30-89ED-F62E7C30F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965" y="1268760"/>
            <a:ext cx="445863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8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xmlns="" id="{29E755C9-8735-4E3B-A863-B75130193896}"/>
              </a:ext>
            </a:extLst>
          </p:cNvPr>
          <p:cNvSpPr txBox="1"/>
          <p:nvPr/>
        </p:nvSpPr>
        <p:spPr>
          <a:xfrm>
            <a:off x="1939235" y="1371947"/>
            <a:ext cx="6593205" cy="439610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текстової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чи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математичної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інформації,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що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робить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її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наочною,</a:t>
            </a:r>
            <a:r>
              <a:rPr kumimoji="0" sz="3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3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отже, </a:t>
            </a:r>
            <a:r>
              <a:rPr kumimoji="0" sz="3000" b="0" i="0" u="none" strike="noStrike" kern="1200" cap="none" spc="-6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зручнішою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для</a:t>
            </a:r>
            <a:r>
              <a:rPr kumimoji="0" sz="3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аналізу</a:t>
            </a:r>
            <a:r>
              <a:rPr kumimoji="0" sz="3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осмислення.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350" lvl="0" indent="0" algn="just" defTabSz="914400" rtl="0" eaLnBrk="1" fontAlgn="auto" latinLnBrk="0" hangingPunct="1">
              <a:lnSpc>
                <a:spcPct val="8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Інше</a:t>
            </a:r>
            <a:r>
              <a:rPr kumimoji="0" sz="3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визначення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візуалізації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дає </a:t>
            </a:r>
            <a:r>
              <a:rPr kumimoji="0" sz="3000" b="0" i="0" u="none" strike="noStrike" kern="1200" cap="none" spc="-6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Вербицький А.А.: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</a:t>
            </a:r>
            <a:r>
              <a:rPr kumimoji="0" sz="3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Процес 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візуалізації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</a:t>
            </a:r>
            <a:r>
              <a:rPr kumimoji="0" sz="3000" b="0" i="0" u="none" strike="noStrike" kern="1200" cap="none" spc="-6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згортання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розумових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змістів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 </a:t>
            </a:r>
            <a:r>
              <a:rPr kumimoji="0" sz="3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наочний</a:t>
            </a:r>
            <a:r>
              <a:rPr kumimoji="0" sz="3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образ;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бувши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сприйнятим, </a:t>
            </a:r>
            <a:r>
              <a:rPr kumimoji="0" sz="3000" b="0" i="0" u="none" strike="noStrike" kern="1200" cap="none" spc="-6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 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може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бути розгорнутий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і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служити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опорою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адекватних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розумових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і </a:t>
            </a:r>
            <a:r>
              <a:rPr kumimoji="0" sz="3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практичних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дій».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BB2D1297-5B49-4EC4-AA43-C48FC5E6F706}"/>
              </a:ext>
            </a:extLst>
          </p:cNvPr>
          <p:cNvSpPr txBox="1"/>
          <p:nvPr/>
        </p:nvSpPr>
        <p:spPr>
          <a:xfrm>
            <a:off x="1845945" y="531698"/>
            <a:ext cx="26974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94280" algn="l"/>
              </a:tabLst>
              <a:defRPr/>
            </a:pP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3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і</a:t>
            </a:r>
            <a:r>
              <a:rPr kumimoji="0" sz="3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3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3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і</a:t>
            </a: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</a:t>
            </a:r>
            <a:r>
              <a:rPr kumimoji="0" sz="30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</a:t>
            </a: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ія	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1C7AC11F-F24A-4301-8BFC-145ADAEF1AE7}"/>
              </a:ext>
            </a:extLst>
          </p:cNvPr>
          <p:cNvSpPr txBox="1"/>
          <p:nvPr/>
        </p:nvSpPr>
        <p:spPr>
          <a:xfrm>
            <a:off x="5019547" y="531698"/>
            <a:ext cx="34169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3605" algn="l"/>
                <a:tab pos="3075940" algn="l"/>
              </a:tabLst>
              <a:defRPr/>
            </a:pPr>
            <a:r>
              <a:rPr kumimoji="0" sz="3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	створення	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F54DCAEF-18BB-49EE-B317-0776F8965F74}"/>
              </a:ext>
            </a:extLst>
          </p:cNvPr>
          <p:cNvSpPr txBox="1"/>
          <p:nvPr/>
        </p:nvSpPr>
        <p:spPr>
          <a:xfrm>
            <a:off x="1845945" y="897458"/>
            <a:ext cx="66864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00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kumimoji="0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3000" b="0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3000" b="0" i="0" u="none" strike="noStrike" kern="1200" cap="none" spc="-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ста</a:t>
            </a:r>
            <a:r>
              <a:rPr kumimoji="0" sz="30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30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30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нн</a:t>
            </a: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 графічного образу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5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F3368-0F6E-4E7C-9662-C1012D552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836712"/>
            <a:ext cx="7265676" cy="54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2F24F965-9FE6-451A-82B5-8EEF171504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6142" y="134773"/>
            <a:ext cx="702773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0" dirty="0">
                <a:solidFill>
                  <a:schemeClr val="tx1"/>
                </a:solidFill>
              </a:rPr>
              <a:t> </a:t>
            </a:r>
            <a:r>
              <a:rPr lang="uk-UA" sz="4400" spc="-100" dirty="0">
                <a:solidFill>
                  <a:schemeClr val="tx1"/>
                </a:solidFill>
              </a:rPr>
              <a:t>Анімовані </a:t>
            </a:r>
            <a:r>
              <a:rPr sz="4400" spc="-40" dirty="0" err="1">
                <a:solidFill>
                  <a:schemeClr val="tx1"/>
                </a:solidFill>
              </a:rPr>
              <a:t>зображення</a:t>
            </a:r>
            <a:endParaRPr sz="4400" dirty="0">
              <a:solidFill>
                <a:schemeClr val="tx1"/>
              </a:solidFill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D214C4F5-F453-48B9-9CC1-17EFC131691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5696" y="825347"/>
            <a:ext cx="2625852" cy="1969007"/>
          </a:xfrm>
          <a:prstGeom prst="rect">
            <a:avLst/>
          </a:prstGeom>
        </p:spPr>
      </p:pic>
      <p:grpSp>
        <p:nvGrpSpPr>
          <p:cNvPr id="6" name="object 4">
            <a:extLst>
              <a:ext uri="{FF2B5EF4-FFF2-40B4-BE49-F238E27FC236}">
                <a16:creationId xmlns:a16="http://schemas.microsoft.com/office/drawing/2014/main" xmlns="" id="{FA84DF1E-F979-4B19-BCD5-EC424D8BF372}"/>
              </a:ext>
            </a:extLst>
          </p:cNvPr>
          <p:cNvGrpSpPr/>
          <p:nvPr/>
        </p:nvGrpSpPr>
        <p:grpSpPr>
          <a:xfrm>
            <a:off x="1835696" y="3429000"/>
            <a:ext cx="7051695" cy="2743200"/>
            <a:chOff x="385572" y="3634740"/>
            <a:chExt cx="8491855" cy="2743200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xmlns="" id="{61ADAF3D-92BA-4E09-8918-E43389E31E6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2504" y="3634740"/>
              <a:ext cx="4844796" cy="2729484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784544F7-C945-4B08-AE5B-BE696686844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572" y="3634740"/>
              <a:ext cx="4567428" cy="2743200"/>
            </a:xfrm>
            <a:prstGeom prst="rect">
              <a:avLst/>
            </a:prstGeom>
          </p:spPr>
        </p:pic>
      </p:grpSp>
      <p:pic>
        <p:nvPicPr>
          <p:cNvPr id="9" name="object 7">
            <a:extLst>
              <a:ext uri="{FF2B5EF4-FFF2-40B4-BE49-F238E27FC236}">
                <a16:creationId xmlns:a16="http://schemas.microsoft.com/office/drawing/2014/main" xmlns="" id="{1222A698-FE67-402B-AFD3-E7D91E15E8B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43416" y="657607"/>
            <a:ext cx="2625851" cy="20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51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3">
            <a:extLst>
              <a:ext uri="{FF2B5EF4-FFF2-40B4-BE49-F238E27FC236}">
                <a16:creationId xmlns:a16="http://schemas.microsoft.com/office/drawing/2014/main" xmlns="" id="{7C3697A1-9DBE-454C-8E78-52B9134F3F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7704" y="1628800"/>
            <a:ext cx="6838912" cy="4165824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DB274BBF-E760-4F5B-97A1-E8BA21B50A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6833" y="536550"/>
            <a:ext cx="448355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chemeClr val="tx1"/>
                </a:solidFill>
              </a:rPr>
              <a:t>Лепбуки</a:t>
            </a:r>
            <a:endParaRPr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60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xmlns="" id="{AB33081C-644B-49DF-A89A-44F7392E495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5736" y="1484784"/>
            <a:ext cx="6195060" cy="4818888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xmlns="" id="{150DC945-6278-4F34-A64F-4C7DA04A7C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6648" y="536550"/>
            <a:ext cx="576980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chemeClr val="tx1"/>
                </a:solidFill>
              </a:rPr>
              <a:t>Інтелект-карти</a:t>
            </a:r>
            <a:endParaRPr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8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xmlns="" id="{517E708D-EB1D-46E1-8500-8440267B363C}"/>
              </a:ext>
            </a:extLst>
          </p:cNvPr>
          <p:cNvSpPr/>
          <p:nvPr/>
        </p:nvSpPr>
        <p:spPr>
          <a:xfrm>
            <a:off x="1704974" y="26503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2023/2024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AD4889E-B9D1-434E-8A08-A665080E061F}"/>
              </a:ext>
            </a:extLst>
          </p:cNvPr>
          <p:cNvSpPr/>
          <p:nvPr/>
        </p:nvSpPr>
        <p:spPr>
          <a:xfrm>
            <a:off x="1750609" y="757629"/>
            <a:ext cx="73477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Інші документи</a:t>
            </a:r>
            <a:endParaRPr lang="uk-UA" sz="1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Наказ Міністерства охорони здоров’я України від 01 серпня 2022 року № 1371 «Про затвердження Змін до деяких наказів Міністерства охорони здоров’я України» (щодо тривалості онлайн-уроків для школярів)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Державна служба України з надзвичайних ситуацій № 03-1870/162-2 від 14.06.2022 року «Про організацію укриття працівників та дітей у закладах освіти»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Наказ МОЗ №2205 від 25.09.2020 «Про затвердження Санітарного регламенту для закладів загальної середньої освіти</a:t>
            </a: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</a:rPr>
              <a:t>»</a:t>
            </a:r>
            <a:endParaRPr lang="uk-UA" sz="1400" dirty="0">
              <a:solidFill>
                <a:schemeClr val="bg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Положення про сертифікацію педагогічних працівників (зі змінами від 24.12.2019 р)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Інструкція з діловодства у закладах загальної середньої освіти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Положення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про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інституційну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та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дуальну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форми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здобуття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повної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загальної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    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середньої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освіти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затвердженого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наказом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МОНу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23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квітня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2019 року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№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536 (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у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редакції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наказу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МОНу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України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від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10 лютого 2021 року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No 160),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зареєстрованим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в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Міністерстві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юстиції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України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22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травня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2019 р. за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№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547/33518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Положення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про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індивідуальну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форму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здобуття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повної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загальної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середньої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   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освіти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затвердженого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наказом МОН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України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12.01.2016 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№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8 (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у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редакції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наказу МОН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України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від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10 лютого 2021року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No 160),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зареєстрованим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в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Міністерстві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юстиції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України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03 лютого 2016 р. за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№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 184/28314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0"/>
              </a:rPr>
              <a:t>.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Порядок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зарахування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відрахування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та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переведення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учнів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до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державних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та 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комунальних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закладів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освіти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для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здобуття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повної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загальної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середньої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освіти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,  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затвердженого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наказом МОН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України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16.04.2018   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No 367,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зареєстрованим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в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Міністерстві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юстиції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України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05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травня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2018р за 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No 564/32016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.</a:t>
            </a: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Перелік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навчальної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літератури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та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навчальних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програм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,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що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мають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грифи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«Рекомендовано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Міністерством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освіти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і науки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України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», «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Схвалено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для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використання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в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освітньому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процесі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»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або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висновок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«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Схвалено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для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використання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в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загальноосвітніх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навчальних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2"/>
              </a:rPr>
              <a:t> закладах.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Сценарії Першого уроку 2023/2024 навчальному році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39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2FB80A02-1EFB-46AB-8008-CF6352F27EB9}"/>
              </a:ext>
            </a:extLst>
          </p:cNvPr>
          <p:cNvSpPr txBox="1">
            <a:spLocks/>
          </p:cNvSpPr>
          <p:nvPr/>
        </p:nvSpPr>
        <p:spPr>
          <a:xfrm>
            <a:off x="2411760" y="260648"/>
            <a:ext cx="56984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lang="en-US" sz="4400" u="heavy" kern="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4"/>
              </a:rPr>
              <a:t>http://rebus1.com/ua/</a:t>
            </a:r>
            <a:endParaRPr lang="en-US" sz="4400" kern="0" dirty="0">
              <a:latin typeface="Georgia"/>
              <a:cs typeface="Georgia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xmlns="" id="{BF070DEB-7429-496D-B2B0-9D3EF2C49EA4}"/>
              </a:ext>
            </a:extLst>
          </p:cNvPr>
          <p:cNvGrpSpPr/>
          <p:nvPr/>
        </p:nvGrpSpPr>
        <p:grpSpPr>
          <a:xfrm>
            <a:off x="2339752" y="957878"/>
            <a:ext cx="6571450" cy="5842344"/>
            <a:chOff x="2339752" y="957878"/>
            <a:chExt cx="6571450" cy="5842344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xmlns="" id="{6EEBE302-ED07-464E-9808-92B31F5F30D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9752" y="957878"/>
              <a:ext cx="6571450" cy="4042144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xmlns="" id="{D59A7D13-7D66-4F78-8FE3-0A269BDBAF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2240" y="5000022"/>
              <a:ext cx="1763280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378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3B2D0605-CF49-41CB-B211-0BCF2B4ABAB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9712" y="1700808"/>
            <a:ext cx="3035808" cy="4974336"/>
          </a:xfrm>
          <a:prstGeom prst="rect">
            <a:avLst/>
          </a:prstGeom>
        </p:spPr>
      </p:pic>
      <p:grpSp>
        <p:nvGrpSpPr>
          <p:cNvPr id="10" name="object 3">
            <a:extLst>
              <a:ext uri="{FF2B5EF4-FFF2-40B4-BE49-F238E27FC236}">
                <a16:creationId xmlns:a16="http://schemas.microsoft.com/office/drawing/2014/main" xmlns="" id="{EF8CFFB4-479E-4BD3-A19E-A2F8ADFC24E8}"/>
              </a:ext>
            </a:extLst>
          </p:cNvPr>
          <p:cNvGrpSpPr/>
          <p:nvPr/>
        </p:nvGrpSpPr>
        <p:grpSpPr>
          <a:xfrm>
            <a:off x="5018386" y="1902611"/>
            <a:ext cx="3825240" cy="4570730"/>
            <a:chOff x="4881371" y="1810511"/>
            <a:chExt cx="3825240" cy="4570730"/>
          </a:xfrm>
        </p:grpSpPr>
        <p:pic>
          <p:nvPicPr>
            <p:cNvPr id="11" name="object 4">
              <a:extLst>
                <a:ext uri="{FF2B5EF4-FFF2-40B4-BE49-F238E27FC236}">
                  <a16:creationId xmlns:a16="http://schemas.microsoft.com/office/drawing/2014/main" xmlns="" id="{2A446D13-A2D0-4B84-9A67-882A9C5DBFE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0055" y="2724911"/>
              <a:ext cx="3686555" cy="3656076"/>
            </a:xfrm>
            <a:prstGeom prst="rect">
              <a:avLst/>
            </a:prstGeom>
          </p:spPr>
        </p:pic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xmlns="" id="{86DDF210-5AE5-4254-86AE-985A894098C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81371" y="1810511"/>
              <a:ext cx="1796796" cy="1830324"/>
            </a:xfrm>
            <a:prstGeom prst="rect">
              <a:avLst/>
            </a:prstGeom>
          </p:spPr>
        </p:pic>
      </p:grp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3DFF8DC5-54BC-42F7-850F-7096C998C75D}"/>
              </a:ext>
            </a:extLst>
          </p:cNvPr>
          <p:cNvSpPr txBox="1">
            <a:spLocks/>
          </p:cNvSpPr>
          <p:nvPr/>
        </p:nvSpPr>
        <p:spPr>
          <a:xfrm>
            <a:off x="2551557" y="224789"/>
            <a:ext cx="38252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295275" marR="0" lvl="0" indent="0" algn="ctr" defTabSz="914400" eaLnBrk="1" fontAlgn="auto" latinLnBrk="0" hangingPunct="1">
              <a:lnSpc>
                <a:spcPts val="509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Хмарини</a:t>
            </a:r>
            <a:r>
              <a:rPr kumimoji="0" lang="ru-RU" sz="4400" b="0" i="0" u="none" strike="noStrike" kern="0" cap="none" spc="-1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 </a:t>
            </a:r>
            <a:r>
              <a:rPr kumimoji="0" lang="ru-RU" sz="44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слів</a:t>
            </a:r>
            <a:endParaRPr kumimoji="0" lang="ru-RU" sz="4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Calibri Light"/>
            </a:endParaRPr>
          </a:p>
          <a:p>
            <a:pPr marL="12700" marR="0" lvl="0" indent="0" defTabSz="914400" eaLnBrk="1" fontAlgn="auto" latinLnBrk="0" hangingPunct="1">
              <a:lnSpc>
                <a:spcPts val="3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heavy" strike="noStrike" kern="0" cap="none" spc="-5" normalizeH="0" baseline="0" noProof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Georgia"/>
                <a:ea typeface="+mj-ea"/>
                <a:cs typeface="Georgia"/>
                <a:hlinkClick r:id="rId7"/>
              </a:rPr>
              <a:t>https://wordart.com/</a:t>
            </a:r>
            <a:endParaRPr kumimoji="0" lang="ru-RU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j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67725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">
            <a:extLst>
              <a:ext uri="{FF2B5EF4-FFF2-40B4-BE49-F238E27FC236}">
                <a16:creationId xmlns:a16="http://schemas.microsoft.com/office/drawing/2014/main" xmlns="" id="{D2018AC7-DC7D-48CF-98EA-4271640F7001}"/>
              </a:ext>
            </a:extLst>
          </p:cNvPr>
          <p:cNvGrpSpPr/>
          <p:nvPr/>
        </p:nvGrpSpPr>
        <p:grpSpPr>
          <a:xfrm>
            <a:off x="2051720" y="1124744"/>
            <a:ext cx="6931876" cy="4773133"/>
            <a:chOff x="310895" y="1248155"/>
            <a:chExt cx="8528685" cy="50114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xmlns="" id="{9E1BE7DA-57BB-4D20-B184-DAD97BA1B73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5" y="2601467"/>
              <a:ext cx="8372856" cy="3657600"/>
            </a:xfrm>
            <a:prstGeom prst="rect">
              <a:avLst/>
            </a:prstGeom>
          </p:spPr>
        </p:pic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xmlns="" id="{ABA2B417-19BE-440B-9E12-AD316C03624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9631" y="1248155"/>
              <a:ext cx="2639567" cy="2706624"/>
            </a:xfrm>
            <a:prstGeom prst="rect">
              <a:avLst/>
            </a:prstGeom>
          </p:spPr>
        </p:pic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282A5BC2-34DB-4549-8FCD-9E9BF3773E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4345" y="190322"/>
            <a:ext cx="4303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Georgia"/>
                <a:cs typeface="Georgia"/>
                <a:hlinkClick r:id="rId6"/>
              </a:rPr>
              <a:t>ua.mozaweb.com</a:t>
            </a:r>
            <a:endParaRPr sz="4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08032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ÐÐ°ÑÑÐ¸Ð½ÐºÐ¸ Ð¿Ð¾ Ð·Ð°Ð¿ÑÐ¾ÑÑ ÑÑÐ¿ÑÑ ÑÐºÐ»Ð°Ð´Ð¾Ð²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3456384" cy="21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ÑÑÐ¿ÑÑ ÑÐºÐ»Ð°Ð´Ð¾Ð²Ñ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31" y="4005064"/>
            <a:ext cx="3613533" cy="23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4247"/>
            <a:ext cx="3074289" cy="46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41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3899202"/>
              </p:ext>
            </p:extLst>
          </p:nvPr>
        </p:nvGraphicFramePr>
        <p:xfrm>
          <a:off x="2051720" y="1268760"/>
          <a:ext cx="68407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bject 3"/>
          <p:cNvSpPr txBox="1"/>
          <p:nvPr/>
        </p:nvSpPr>
        <p:spPr>
          <a:xfrm>
            <a:off x="3707904" y="474231"/>
            <a:ext cx="3207817" cy="431430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algn="ctr">
              <a:spcBef>
                <a:spcPts val="81"/>
              </a:spcBef>
            </a:pPr>
            <a:r>
              <a:rPr lang="uk-UA" sz="2736" b="1" spc="7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Квадрат Декарта</a:t>
            </a:r>
            <a:endParaRPr sz="2736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34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xmlns="" id="{E5CB628A-AD94-4D37-98E4-ABC2563656A5}"/>
              </a:ext>
            </a:extLst>
          </p:cNvPr>
          <p:cNvSpPr/>
          <p:nvPr/>
        </p:nvSpPr>
        <p:spPr>
          <a:xfrm>
            <a:off x="2915816" y="44624"/>
            <a:ext cx="4260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року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BC265768-791C-46F8-9A6C-743073071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428471"/>
              </p:ext>
            </p:extLst>
          </p:nvPr>
        </p:nvGraphicFramePr>
        <p:xfrm>
          <a:off x="1475656" y="533478"/>
          <a:ext cx="4212468" cy="2607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трелка вправо 4">
            <a:extLst>
              <a:ext uri="{FF2B5EF4-FFF2-40B4-BE49-F238E27FC236}">
                <a16:creationId xmlns:a16="http://schemas.microsoft.com/office/drawing/2014/main" xmlns="" id="{B58EFD0F-0264-4A34-A8E7-0C4C74F13CEB}"/>
              </a:ext>
            </a:extLst>
          </p:cNvPr>
          <p:cNvSpPr/>
          <p:nvPr/>
        </p:nvSpPr>
        <p:spPr>
          <a:xfrm>
            <a:off x="4788024" y="620688"/>
            <a:ext cx="1343026" cy="8389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1350" b="1" dirty="0">
                <a:solidFill>
                  <a:prstClr val="white"/>
                </a:solidFill>
                <a:latin typeface="Arial"/>
              </a:rPr>
              <a:t>важливо</a:t>
            </a:r>
            <a:endParaRPr lang="ru-RU" sz="135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8EB516F1-4C61-47B9-B5DF-7FEB54A92410}"/>
              </a:ext>
            </a:extLst>
          </p:cNvPr>
          <p:cNvSpPr/>
          <p:nvPr/>
        </p:nvSpPr>
        <p:spPr>
          <a:xfrm>
            <a:off x="6024303" y="836402"/>
            <a:ext cx="29883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стану 2023/2024 </a:t>
            </a:r>
            <a:r>
              <a:rPr lang="ru-RU" sz="15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5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тривати</a:t>
            </a: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175 </a:t>
            </a:r>
            <a:r>
              <a:rPr lang="ru-RU" sz="15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4BAC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xmlns="" id="{C92781E6-563A-4C54-9377-0DF54C70A851}"/>
              </a:ext>
            </a:extLst>
          </p:cNvPr>
          <p:cNvSpPr/>
          <p:nvPr/>
        </p:nvSpPr>
        <p:spPr>
          <a:xfrm>
            <a:off x="1691680" y="2518048"/>
            <a:ext cx="74523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структура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закладом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підсумкової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атестації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практики,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консультацій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прогалин у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навчально-польових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занять/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навчально-тренувальних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занять   предмета «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освітньою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Педагогічною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радою закладу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п’ять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дня, занять і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7">
            <a:extLst>
              <a:ext uri="{FF2B5EF4-FFF2-40B4-BE49-F238E27FC236}">
                <a16:creationId xmlns:a16="http://schemas.microsoft.com/office/drawing/2014/main" xmlns="" id="{38B34165-105A-4007-A455-E9E9D089841B}"/>
              </a:ext>
            </a:extLst>
          </p:cNvPr>
          <p:cNvSpPr/>
          <p:nvPr/>
        </p:nvSpPr>
        <p:spPr>
          <a:xfrm>
            <a:off x="2465090" y="5284606"/>
            <a:ext cx="5905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 закладах </a:t>
            </a:r>
            <a:r>
              <a:rPr lang="ru-RU" sz="1500" b="1" kern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500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kern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щоденно</a:t>
            </a:r>
            <a:r>
              <a:rPr lang="ru-RU" sz="1500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 9 </a:t>
            </a:r>
            <a:r>
              <a:rPr lang="ru-RU" sz="1500" b="1" kern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годині</a:t>
            </a:r>
            <a:r>
              <a:rPr lang="ru-RU" sz="1500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00 </a:t>
            </a:r>
            <a:r>
              <a:rPr lang="ru-RU" sz="1500" b="1" kern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1500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kern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500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kern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проводитись</a:t>
            </a:r>
            <a:endParaRPr lang="ru-RU" sz="1500" b="1" kern="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загальнонаціональна</a:t>
            </a:r>
            <a:r>
              <a:rPr lang="ru-RU" sz="1500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kern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хвилина</a:t>
            </a:r>
            <a:r>
              <a:rPr lang="ru-RU" sz="1500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kern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мовчання</a:t>
            </a:r>
            <a:r>
              <a:rPr lang="ru-RU" sz="1500" b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50" b="1" kern="0" dirty="0">
              <a:solidFill>
                <a:schemeClr val="accent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74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D8D3A9AC-822A-456D-9A80-09CF1582D1DB}"/>
              </a:ext>
            </a:extLst>
          </p:cNvPr>
          <p:cNvSpPr/>
          <p:nvPr/>
        </p:nvSpPr>
        <p:spPr>
          <a:xfrm>
            <a:off x="1835696" y="0"/>
            <a:ext cx="705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організовується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безпечному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середовищі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4F505262-0216-485E-90EB-A69625E22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340717"/>
              </p:ext>
            </p:extLst>
          </p:nvPr>
        </p:nvGraphicFramePr>
        <p:xfrm>
          <a:off x="1071228" y="1383211"/>
          <a:ext cx="4769296" cy="265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кутник 1">
            <a:extLst>
              <a:ext uri="{FF2B5EF4-FFF2-40B4-BE49-F238E27FC236}">
                <a16:creationId xmlns:a16="http://schemas.microsoft.com/office/drawing/2014/main" xmlns="" id="{FE22A2C3-EF35-4436-A578-0C1F66786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18" y="986303"/>
            <a:ext cx="338437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sz="1400" dirty="0">
                <a:solidFill>
                  <a:schemeClr val="accent1"/>
                </a:solidFill>
              </a:rPr>
              <a:t>Наказ Міністерства охорони здоров’я України від 01 серпня 2022 року № 1371 «Про затвердження Змін до деяких наказів Міністерства охорони здоров’я України»</a:t>
            </a:r>
            <a:endParaRPr lang="ru-RU" altLang="uk-UA" sz="1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10. В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умовах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воєнного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стану,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надзвичайної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ситуації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іншого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характеру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безперервна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тривалість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навчальних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занять при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організації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дистанційного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навчання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у синхронному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форматі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не повинна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перевищувати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для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учнів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7-9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класів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– 2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навчальних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занять по 45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хв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.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3 – по 40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хв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.,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4 – по 30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хв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.,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5 – по 25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хв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10-11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класів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– 3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навчальних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занять по 45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хв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.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4 – по 35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хв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.,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5 – по 30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хв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.,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або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 6 – по 25 </a:t>
            </a:r>
            <a:r>
              <a:rPr lang="ru-RU" altLang="uk-UA" sz="1400" dirty="0" err="1">
                <a:solidFill>
                  <a:schemeClr val="accent1"/>
                </a:solidFill>
                <a:cs typeface="Arial" panose="020B0604020202020204" pitchFamily="34" charset="0"/>
              </a:rPr>
              <a:t>хв</a:t>
            </a:r>
            <a:r>
              <a:rPr lang="ru-RU" alt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19">
            <a:extLst>
              <a:ext uri="{FF2B5EF4-FFF2-40B4-BE49-F238E27FC236}">
                <a16:creationId xmlns:a16="http://schemas.microsoft.com/office/drawing/2014/main" xmlns="" id="{1250B96B-8733-4E02-8B61-F71325C9D636}"/>
              </a:ext>
            </a:extLst>
          </p:cNvPr>
          <p:cNvSpPr/>
          <p:nvPr/>
        </p:nvSpPr>
        <p:spPr>
          <a:xfrm>
            <a:off x="1763688" y="4149080"/>
            <a:ext cx="33843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Форма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організації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освітнього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процесу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може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змінюватися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впродовж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навчального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року в  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залежності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від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безпекової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ситуації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у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населеному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chemeClr val="accent1"/>
                </a:solidFill>
                <a:cs typeface="Arial" panose="020B0604020202020204" pitchFamily="34" charset="0"/>
              </a:rPr>
              <a:t>пункті</a:t>
            </a:r>
            <a:r>
              <a:rPr lang="ru-RU" sz="1400" b="1" i="1" dirty="0">
                <a:solidFill>
                  <a:schemeClr val="accent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xmlns="" id="{ACD53CD5-C009-4BD6-9564-65F1B8F7D74F}"/>
              </a:ext>
            </a:extLst>
          </p:cNvPr>
          <p:cNvSpPr/>
          <p:nvPr/>
        </p:nvSpPr>
        <p:spPr>
          <a:xfrm>
            <a:off x="1907704" y="5661248"/>
            <a:ext cx="71287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cs typeface="Arial" panose="020B0604020202020204" pitchFamily="34" charset="0"/>
              </a:rPr>
              <a:t>Тривалість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виконання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завдань</a:t>
            </a:r>
            <a:r>
              <a:rPr lang="ru-RU" sz="1400" dirty="0">
                <a:cs typeface="Arial" panose="020B0604020202020204" pitchFamily="34" charset="0"/>
              </a:rPr>
              <a:t> для </a:t>
            </a:r>
            <a:r>
              <a:rPr lang="ru-RU" sz="1400" dirty="0" err="1">
                <a:cs typeface="Arial" panose="020B0604020202020204" pitchFamily="34" charset="0"/>
              </a:rPr>
              <a:t>самопідготовки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err="1">
                <a:cs typeface="Arial" panose="020B0604020202020204" pitchFamily="34" charset="0"/>
              </a:rPr>
              <a:t>учнів</a:t>
            </a:r>
            <a:r>
              <a:rPr lang="ru-RU" sz="1400" dirty="0">
                <a:cs typeface="Arial" panose="020B0604020202020204" pitchFamily="34" charset="0"/>
              </a:rPr>
              <a:t> у </a:t>
            </a:r>
            <a:r>
              <a:rPr lang="ru-RU" sz="1400" dirty="0" err="1">
                <a:cs typeface="Arial" panose="020B0604020202020204" pitchFamily="34" charset="0"/>
              </a:rPr>
              <a:t>позанавчальний</a:t>
            </a:r>
            <a:r>
              <a:rPr lang="ru-RU" sz="1400" dirty="0">
                <a:cs typeface="Arial" panose="020B0604020202020204" pitchFamily="34" charset="0"/>
              </a:rPr>
              <a:t> час </a:t>
            </a:r>
            <a:r>
              <a:rPr lang="ru-RU" sz="1400" dirty="0">
                <a:solidFill>
                  <a:srgbClr val="FF0000"/>
                </a:solidFill>
                <a:cs typeface="Arial" panose="020B0604020202020204" pitchFamily="34" charset="0"/>
              </a:rPr>
              <a:t>не </a:t>
            </a:r>
            <a:r>
              <a:rPr lang="ru-RU" sz="1400" dirty="0" err="1">
                <a:solidFill>
                  <a:srgbClr val="FF0000"/>
                </a:solidFill>
                <a:cs typeface="Arial" panose="020B0604020202020204" pitchFamily="34" charset="0"/>
              </a:rPr>
              <a:t>рекомендується</a:t>
            </a:r>
            <a:r>
              <a:rPr lang="ru-RU" sz="1400" dirty="0">
                <a:solidFill>
                  <a:srgbClr val="FF0000"/>
                </a:solidFill>
                <a:cs typeface="Arial" panose="020B0604020202020204" pitchFamily="34" charset="0"/>
              </a:rPr>
              <a:t> :</a:t>
            </a:r>
          </a:p>
          <a:p>
            <a:pPr marL="257175" indent="-257175" algn="ctr">
              <a:buFont typeface="Wingdings" pitchFamily="2" charset="2"/>
              <a:buChar char="Ø"/>
            </a:pP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більше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1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години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у 3 – 5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класах</a:t>
            </a:r>
            <a:r>
              <a:rPr lang="ru-RU" sz="1400" dirty="0">
                <a:cs typeface="Arial" panose="020B0604020202020204" pitchFamily="34" charset="0"/>
              </a:rPr>
              <a:t>, </a:t>
            </a:r>
          </a:p>
          <a:p>
            <a:pPr marL="257175" indent="-257175" algn="ctr">
              <a:buFont typeface="Wingdings" pitchFamily="2" charset="2"/>
              <a:buChar char="Ø"/>
            </a:pP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</a:rPr>
              <a:t>1,5 </a:t>
            </a:r>
            <a:r>
              <a:rPr lang="ru-RU" sz="1400" dirty="0" err="1">
                <a:solidFill>
                  <a:srgbClr val="00B050"/>
                </a:solidFill>
                <a:cs typeface="Arial" panose="020B0604020202020204" pitchFamily="34" charset="0"/>
              </a:rPr>
              <a:t>години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</a:rPr>
              <a:t> у 6 – 9 </a:t>
            </a:r>
            <a:r>
              <a:rPr lang="ru-RU" sz="1400" dirty="0" err="1">
                <a:solidFill>
                  <a:srgbClr val="00B050"/>
                </a:solidFill>
                <a:cs typeface="Arial" panose="020B0604020202020204" pitchFamily="34" charset="0"/>
              </a:rPr>
              <a:t>класах</a:t>
            </a:r>
            <a:r>
              <a:rPr lang="ru-RU" sz="1400" dirty="0">
                <a:solidFill>
                  <a:srgbClr val="00B050"/>
                </a:solidFill>
                <a:cs typeface="Arial" panose="020B0604020202020204" pitchFamily="34" charset="0"/>
              </a:rPr>
              <a:t>,</a:t>
            </a:r>
            <a:r>
              <a:rPr lang="ru-RU" sz="1400" dirty="0">
                <a:cs typeface="Arial" panose="020B0604020202020204" pitchFamily="34" charset="0"/>
              </a:rPr>
              <a:t>  </a:t>
            </a:r>
          </a:p>
          <a:p>
            <a:pPr marL="257175" indent="-257175" algn="ctr">
              <a:buFont typeface="Wingdings" pitchFamily="2" charset="2"/>
              <a:buChar char="Ø"/>
            </a:pPr>
            <a:r>
              <a:rPr lang="ru-RU" sz="1400" dirty="0">
                <a:solidFill>
                  <a:srgbClr val="7030A0"/>
                </a:solidFill>
                <a:cs typeface="Arial" panose="020B0604020202020204" pitchFamily="34" charset="0"/>
              </a:rPr>
              <a:t>2 </a:t>
            </a:r>
            <a:r>
              <a:rPr lang="ru-RU" sz="1400" dirty="0" err="1">
                <a:solidFill>
                  <a:srgbClr val="7030A0"/>
                </a:solidFill>
                <a:cs typeface="Arial" panose="020B0604020202020204" pitchFamily="34" charset="0"/>
              </a:rPr>
              <a:t>години</a:t>
            </a:r>
            <a:r>
              <a:rPr lang="ru-RU" sz="1400" dirty="0">
                <a:solidFill>
                  <a:srgbClr val="7030A0"/>
                </a:solidFill>
                <a:cs typeface="Arial" panose="020B0604020202020204" pitchFamily="34" charset="0"/>
              </a:rPr>
              <a:t> - у 10-11(12) </a:t>
            </a:r>
            <a:r>
              <a:rPr lang="ru-RU" sz="1400" dirty="0" err="1">
                <a:solidFill>
                  <a:srgbClr val="7030A0"/>
                </a:solidFill>
                <a:cs typeface="Arial" panose="020B0604020202020204" pitchFamily="34" charset="0"/>
              </a:rPr>
              <a:t>класах</a:t>
            </a:r>
            <a:r>
              <a:rPr lang="ru-RU" sz="1400" dirty="0"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DDEFA73A-85E6-4771-BBAB-6E1779206EAA}"/>
              </a:ext>
            </a:extLst>
          </p:cNvPr>
          <p:cNvSpPr txBox="1">
            <a:spLocks/>
          </p:cNvSpPr>
          <p:nvPr/>
        </p:nvSpPr>
        <p:spPr bwMode="auto">
          <a:xfrm>
            <a:off x="1763689" y="819765"/>
            <a:ext cx="7272808" cy="404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початку 2023/2024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н.р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пропонуємо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повторення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минулий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Рекомендовано провести 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безоціночну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діагностичну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роботу(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співбесіди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виставляти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класний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журнал.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результатів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спланувати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систематизацію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умінь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резервних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годин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відведених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повторення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Тривалість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періоду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такого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кожен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вчитель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визначає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самостійно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вносить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корекцію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календарно-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планування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Рекомендовано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 календарно-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тематичного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планування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виділити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ключові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теми, на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грунтується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подальше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опрацювання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екології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лабораторні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практичні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xmlns="" id="{811FAEEC-F4C1-4E4C-8BBE-ED1C6F798D59}"/>
              </a:ext>
            </a:extLst>
          </p:cNvPr>
          <p:cNvSpPr/>
          <p:nvPr/>
        </p:nvSpPr>
        <p:spPr>
          <a:xfrm>
            <a:off x="1763688" y="0"/>
            <a:ext cx="7380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Орагнізація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коригуюче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4A434CD-4C90-4C29-B2CE-00312F97ADE3}"/>
              </a:ext>
            </a:extLst>
          </p:cNvPr>
          <p:cNvSpPr/>
          <p:nvPr/>
        </p:nvSpPr>
        <p:spPr>
          <a:xfrm>
            <a:off x="1907704" y="5100710"/>
            <a:ext cx="6750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1600" u="sng" dirty="0" err="1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Відтак</a:t>
            </a:r>
            <a:r>
              <a:rPr lang="ru-RU" sz="1600" u="sng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, календарно-</a:t>
            </a:r>
            <a:r>
              <a:rPr lang="ru-RU" sz="1600" u="sng" dirty="0" err="1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тематичний</a:t>
            </a:r>
            <a:r>
              <a:rPr lang="ru-RU" sz="1600" u="sng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 план </a:t>
            </a:r>
            <a:r>
              <a:rPr lang="ru-RU" sz="1600" u="sng" dirty="0" err="1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протягом</a:t>
            </a:r>
            <a:r>
              <a:rPr lang="ru-RU" sz="1600" u="sng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600" u="sng" dirty="0" err="1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навчального</a:t>
            </a:r>
            <a:r>
              <a:rPr lang="ru-RU" sz="1600" u="sng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 року </a:t>
            </a:r>
            <a:r>
              <a:rPr lang="ru-RU" sz="1600" u="sng" dirty="0" err="1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може</a:t>
            </a:r>
            <a:r>
              <a:rPr lang="ru-RU" sz="1600" u="sng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600" u="sng" dirty="0" err="1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змінюватися</a:t>
            </a:r>
            <a:r>
              <a:rPr lang="ru-RU" sz="1600" u="sng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600" u="sng" dirty="0" err="1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залежно</a:t>
            </a:r>
            <a:r>
              <a:rPr lang="ru-RU" sz="1600" u="sng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600" u="sng" dirty="0" err="1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від</a:t>
            </a:r>
            <a:r>
              <a:rPr lang="ru-RU" sz="1600" u="sng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600" u="sng" dirty="0" err="1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результатів</a:t>
            </a:r>
            <a:r>
              <a:rPr lang="ru-RU" sz="1600" u="sng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600" u="sng" dirty="0" err="1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навчального</a:t>
            </a:r>
            <a:r>
              <a:rPr lang="ru-RU" sz="1600" u="sng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1600" u="sng" dirty="0" err="1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поступу</a:t>
            </a:r>
            <a:r>
              <a:rPr lang="ru-RU" sz="1600" u="sng" dirty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endParaRPr lang="uk-UA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6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FF1440F-6114-430A-9A6C-A84E0E4CA4E3}"/>
              </a:ext>
            </a:extLst>
          </p:cNvPr>
          <p:cNvSpPr txBox="1">
            <a:spLocks/>
          </p:cNvSpPr>
          <p:nvPr/>
        </p:nvSpPr>
        <p:spPr>
          <a:xfrm>
            <a:off x="1907704" y="15964"/>
            <a:ext cx="2740587" cy="474662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uk-UA" b="1" dirty="0">
                <a:solidFill>
                  <a:schemeClr val="accent2"/>
                </a:solidFill>
                <a:cs typeface="Arial" panose="020B0604020202020204" pitchFamily="34" charset="0"/>
              </a:rPr>
              <a:t>Програми </a:t>
            </a:r>
            <a:endParaRPr lang="uk-UA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xmlns="" id="{7B3B9212-831A-4663-95A1-5E281B7D8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451" y="692696"/>
            <a:ext cx="7308304" cy="255675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Біологія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7-9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Навчальна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програма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біології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для 6-9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класів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загальноосвітніх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навчальних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закладів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(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оновлена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),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затверджена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наказом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Міністерства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освіти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і науки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України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від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07.06.2017 № 804.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поглибленим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вивченням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Навчальна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програма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біології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для 8-9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класів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загальноосвітніх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навчальних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закладів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поглибленим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вивченням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біології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затверджена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наказом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Міністерства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освіти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і науки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України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від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17.07.2013 № 983.</a:t>
            </a:r>
            <a:endParaRPr lang="ru-RU" sz="16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2E3442C0-21C5-4B17-AC67-6BDD1C6733F0}"/>
              </a:ext>
            </a:extLst>
          </p:cNvPr>
          <p:cNvSpPr txBox="1">
            <a:spLocks/>
          </p:cNvSpPr>
          <p:nvPr/>
        </p:nvSpPr>
        <p:spPr bwMode="auto">
          <a:xfrm>
            <a:off x="1770137" y="3617646"/>
            <a:ext cx="7308305" cy="255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екологія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None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Навчальна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програма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з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біології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і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екології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для 10-11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класів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закладів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загальної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середньої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освіти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рівень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стандарту,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затверджена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наказом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Міністерства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освіти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і науки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України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від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23.10.2017 № 1407.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  <a:defRPr/>
            </a:pPr>
            <a:endParaRPr lang="ru-RU" sz="16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Навчальна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програма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з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біології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і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екології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для 10-11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класів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закладів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загальної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середньої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освіти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профільний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рівень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затверджена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наказом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Міністерства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освіти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і науки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України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від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23.10.2017 № 1407.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23162289-A629-4EEB-A26A-AEC7360B9BDC}"/>
              </a:ext>
            </a:extLst>
          </p:cNvPr>
          <p:cNvSpPr/>
          <p:nvPr/>
        </p:nvSpPr>
        <p:spPr>
          <a:xfrm>
            <a:off x="2195736" y="4005064"/>
            <a:ext cx="667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практичної складової програм є обов'язковим!</a:t>
            </a:r>
          </a:p>
          <a:p>
            <a:pPr algn="ctr"/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</a:t>
            </a:r>
            <a:r>
              <a:rPr 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компетентнісного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 уроку!</a:t>
            </a:r>
          </a:p>
        </p:txBody>
      </p:sp>
      <p:pic>
        <p:nvPicPr>
          <p:cNvPr id="4" name="Picture 2" descr="C:\Users\ACER\Desktop\zvernit_uvagu_1.jpg">
            <a:extLst>
              <a:ext uri="{FF2B5EF4-FFF2-40B4-BE49-F238E27FC236}">
                <a16:creationId xmlns:a16="http://schemas.microsoft.com/office/drawing/2014/main" xmlns="" id="{0AAACC81-9C33-4871-8C32-53DD2676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46" y="28563"/>
            <a:ext cx="4244975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>
            <a:extLst>
              <a:ext uri="{FF2B5EF4-FFF2-40B4-BE49-F238E27FC236}">
                <a16:creationId xmlns:a16="http://schemas.microsoft.com/office/drawing/2014/main" xmlns="" id="{7C263A11-9541-442C-BDE5-898E47E81B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3688" y="214313"/>
            <a:ext cx="3135337" cy="3070671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годин у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програмах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біології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біології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екології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altLang="uk-UA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орієнтовним</a:t>
            </a:r>
            <a:r>
              <a:rPr lang="ru-RU" altLang="uk-U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uk-UA" altLang="uk-UA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Резервні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використані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pPr algn="ctr">
              <a:buFontTx/>
              <a:buNone/>
            </a:pP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повторення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систематизації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узагальнення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навчального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контролю та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результатів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alt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84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7CDC8E10-2630-4240-9536-B0A8E9FFB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77" y="12471"/>
            <a:ext cx="7308304" cy="492869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годин на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біології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освітньої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ступеня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затвердженої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наказом МОН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20.04.2018 № 405 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закладах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вивчається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7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–2години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тиждень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8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тиждень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9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тиждень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buFontTx/>
              <a:buNone/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освітньої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IIІ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ступеня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затвердженої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наказом МОН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20.04.2018 № 408,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біологія і екологія вивчається: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стандарту в 10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тиждень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профільному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10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годин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тиждень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стандарту в 11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тиждень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профільному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11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годин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тиждень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buFontTx/>
              <a:buNone/>
              <a:defRPr/>
            </a:pPr>
            <a:r>
              <a:rPr lang="uk-UA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академічному рівні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1,5 години на тиждень</a:t>
            </a:r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xmlns="" id="{94BED733-AF25-4A08-8D68-19EE38820E53}"/>
              </a:ext>
            </a:extLst>
          </p:cNvPr>
          <p:cNvSpPr txBox="1">
            <a:spLocks/>
          </p:cNvSpPr>
          <p:nvPr/>
        </p:nvSpPr>
        <p:spPr bwMode="auto">
          <a:xfrm>
            <a:off x="1619672" y="5085185"/>
            <a:ext cx="75243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uk-UA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Календарно-тематичне планування</a:t>
            </a:r>
          </a:p>
          <a:p>
            <a:pPr>
              <a:buFontTx/>
              <a:buNone/>
              <a:defRPr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 основі навчальної програми предмета вчитель складає календарно-тематичне планування з урахуванням навчальних можливостей учнів класу.</a:t>
            </a:r>
          </a:p>
          <a:p>
            <a:pPr>
              <a:buFontTx/>
              <a:buNone/>
              <a:defRPr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Календарно-тематичне та поурочне планування здійснюється вчителем у довільній формі, у тому числі з використанням друкованих чи електронних джерел тощо. </a:t>
            </a:r>
          </a:p>
        </p:txBody>
      </p:sp>
    </p:spTree>
    <p:extLst>
      <p:ext uri="{BB962C8B-B14F-4D97-AF65-F5344CB8AC3E}">
        <p14:creationId xmlns:p14="http://schemas.microsoft.com/office/powerpoint/2010/main" val="142820459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5802"/>
      </a:lt2>
      <a:accent1>
        <a:srgbClr val="016E01"/>
      </a:accent1>
      <a:accent2>
        <a:srgbClr val="019003"/>
      </a:accent2>
      <a:accent3>
        <a:srgbClr val="FFFFFF"/>
      </a:accent3>
      <a:accent4>
        <a:srgbClr val="404040"/>
      </a:accent4>
      <a:accent5>
        <a:srgbClr val="AABAAA"/>
      </a:accent5>
      <a:accent6>
        <a:srgbClr val="018202"/>
      </a:accent6>
      <a:hlink>
        <a:srgbClr val="01A60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1E600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біологія 2023</Template>
  <TotalTime>841</TotalTime>
  <Words>2998</Words>
  <Application>Microsoft Office PowerPoint</Application>
  <PresentationFormat>Экран (4:3)</PresentationFormat>
  <Paragraphs>279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powerpoint-template-24</vt:lpstr>
      <vt:lpstr>Актуальні питання організації освітнього процесу з біології в 2023-2024 навчальному році.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проведенні практичних чи лабораторних робіт (досліджень) обов’язково у класному журналі “Зміст уроку” записуємо – Інструктаж з БЖД.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Анімовані зображення</vt:lpstr>
      <vt:lpstr>Лепбуки</vt:lpstr>
      <vt:lpstr>Інтелект-карти</vt:lpstr>
      <vt:lpstr>Презентация PowerPoint</vt:lpstr>
      <vt:lpstr>Презентация PowerPoint</vt:lpstr>
      <vt:lpstr>ua.mozaweb.com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Директор</dc:creator>
  <cp:lastModifiedBy>GREY78</cp:lastModifiedBy>
  <cp:revision>83</cp:revision>
  <dcterms:created xsi:type="dcterms:W3CDTF">2023-07-12T10:06:10Z</dcterms:created>
  <dcterms:modified xsi:type="dcterms:W3CDTF">2023-08-26T16:03:09Z</dcterms:modified>
</cp:coreProperties>
</file>